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2" r:id="rId17"/>
    <p:sldId id="303" r:id="rId18"/>
    <p:sldId id="305" r:id="rId19"/>
    <p:sldId id="26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4E7865E-CB17-4973-957A-ABD8F0506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6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C2496EA-20CE-44E8-A3E1-FF1E87F50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2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2A9B-E4BD-402D-8BE0-875C01958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0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42651168-3CB8-4E13-A50E-76E7BFE07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1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E8AF4C58-AC31-409D-A30F-9FD961BFD9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9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F0D56DAA-8B71-4C7A-85A4-9B737AC139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6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31B8484D-7816-49D8-8FAE-B488092E1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3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A9B8FF3B-50C4-4C6F-A540-BC15CD80E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0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ECF2ACD6-541F-44DD-870F-B1D95904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0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D93E10B8-10BE-40FE-8AA3-3F6C5DA65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37F94B6C-0F9E-4F1B-AFB7-72641E5297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8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4336AA7F-63AC-4B32-B3C1-2E2F98E86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9BBD4977-14A5-4A5B-B3FE-F85C66E0A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15 </a:t>
            </a:r>
            <a:r>
              <a:rPr lang="en-US" dirty="0"/>
              <a:t>- </a:t>
            </a:r>
            <a:fld id="{0E7DFF66-7E54-4DBD-9C23-CFCC106DA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15</a:t>
            </a:r>
            <a:br>
              <a:rPr lang="en-US" dirty="0" smtClean="0"/>
            </a:br>
            <a:r>
              <a:rPr lang="en-US" dirty="0" smtClean="0"/>
              <a:t>Functions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0E8BE0FE-5327-4C95-AEEB-2B53CFA02BAE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Composition</a:t>
            </a:r>
            <a:endParaRPr lang="en-US" sz="400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If  </a:t>
            </a:r>
            <a:r>
              <a:rPr lang="en-GB" sz="2800" i="1" smtClean="0"/>
              <a:t>f</a:t>
            </a:r>
            <a:r>
              <a:rPr lang="en-GB" sz="2800" smtClean="0"/>
              <a:t> :  A </a:t>
            </a:r>
            <a:r>
              <a:rPr lang="en-GB" sz="2800" smtClean="0">
                <a:cs typeface="Times New Roman" pitchFamily="18" charset="0"/>
              </a:rPr>
              <a:t>→ B</a:t>
            </a:r>
            <a:r>
              <a:rPr lang="en-GB" sz="2800" smtClean="0"/>
              <a:t> and </a:t>
            </a:r>
            <a:r>
              <a:rPr lang="en-GB" sz="2800" i="1" smtClean="0"/>
              <a:t>g</a:t>
            </a:r>
            <a:r>
              <a:rPr lang="en-GB" sz="2800" smtClean="0"/>
              <a:t> :  B </a:t>
            </a:r>
            <a:r>
              <a:rPr lang="en-GB" sz="2800" smtClean="0">
                <a:cs typeface="Times New Roman" pitchFamily="18" charset="0"/>
              </a:rPr>
              <a:t>→ C</a:t>
            </a:r>
            <a:r>
              <a:rPr lang="en-GB" sz="2800" smtClean="0"/>
              <a:t>, then the composition of </a:t>
            </a:r>
            <a:r>
              <a:rPr lang="en-GB" sz="2800" i="1" smtClean="0"/>
              <a:t>f</a:t>
            </a:r>
            <a:r>
              <a:rPr lang="en-GB" sz="2800" smtClean="0"/>
              <a:t> and </a:t>
            </a:r>
            <a:r>
              <a:rPr lang="en-GB" sz="2800" i="1" smtClean="0"/>
              <a:t>g</a:t>
            </a:r>
            <a:r>
              <a:rPr lang="en-GB" sz="2800" smtClean="0"/>
              <a:t>,  (written as </a:t>
            </a:r>
            <a:r>
              <a:rPr lang="en-GB" sz="2800" i="1" smtClean="0"/>
              <a:t>g</a:t>
            </a:r>
            <a:r>
              <a:rPr lang="en-GB" sz="2800" smtClean="0"/>
              <a:t> </a:t>
            </a:r>
            <a:r>
              <a:rPr lang="en-GB" sz="2000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 )</a:t>
            </a:r>
            <a:r>
              <a:rPr lang="en-GB" sz="2800" smtClean="0"/>
              <a:t>, is a function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Let a </a:t>
            </a:r>
            <a:r>
              <a:rPr lang="en-GB" sz="2800" smtClean="0">
                <a:sym typeface="Symbol" pitchFamily="18" charset="2"/>
              </a:rPr>
              <a:t></a:t>
            </a:r>
            <a:r>
              <a:rPr lang="en-GB" sz="2800" smtClean="0"/>
              <a:t> Dom(</a:t>
            </a:r>
            <a:r>
              <a:rPr lang="en-GB" sz="2800" i="1" smtClean="0"/>
              <a:t>g</a:t>
            </a:r>
            <a:r>
              <a:rPr lang="en-GB" sz="2800" smtClean="0"/>
              <a:t> </a:t>
            </a:r>
            <a:r>
              <a:rPr lang="en-GB" sz="2000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</a:t>
            </a:r>
            <a:r>
              <a:rPr lang="en-GB" sz="2800" smtClean="0"/>
              <a:t>).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(</a:t>
            </a:r>
            <a:r>
              <a:rPr lang="en-GB" sz="2400" i="1" smtClean="0"/>
              <a:t>g</a:t>
            </a:r>
            <a:r>
              <a:rPr lang="en-GB" sz="2400" smtClean="0"/>
              <a:t> </a:t>
            </a:r>
            <a:r>
              <a:rPr lang="en-GB" sz="2000" smtClean="0">
                <a:sym typeface="Symbol" pitchFamily="18" charset="2"/>
              </a:rPr>
              <a:t></a:t>
            </a:r>
            <a:r>
              <a:rPr lang="en-GB" sz="2400" smtClean="0"/>
              <a:t> </a:t>
            </a:r>
            <a:r>
              <a:rPr lang="en-GB" sz="2400" i="1" smtClean="0"/>
              <a:t>f</a:t>
            </a:r>
            <a:r>
              <a:rPr lang="en-GB" sz="2400" smtClean="0"/>
              <a:t> )( a ) = </a:t>
            </a:r>
            <a:r>
              <a:rPr lang="en-GB" sz="2400" i="1" smtClean="0"/>
              <a:t>g</a:t>
            </a:r>
            <a:r>
              <a:rPr lang="en-GB" sz="2400" smtClean="0"/>
              <a:t>( </a:t>
            </a:r>
            <a:r>
              <a:rPr lang="en-GB" sz="2400" i="1" smtClean="0"/>
              <a:t>f </a:t>
            </a:r>
            <a:r>
              <a:rPr lang="en-GB" sz="2400" smtClean="0"/>
              <a:t>( a ) 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Because  </a:t>
            </a:r>
            <a:r>
              <a:rPr lang="en-GB" sz="2400" i="1" smtClean="0"/>
              <a:t>f</a:t>
            </a:r>
            <a:r>
              <a:rPr lang="en-GB" sz="2400" smtClean="0"/>
              <a:t>( a ) maps to exactly one element, say b </a:t>
            </a:r>
            <a:r>
              <a:rPr lang="en-GB" sz="2400" smtClean="0">
                <a:sym typeface="Symbol" pitchFamily="18" charset="2"/>
              </a:rPr>
              <a:t></a:t>
            </a:r>
            <a:r>
              <a:rPr lang="en-GB" sz="2400" smtClean="0"/>
              <a:t> B</a:t>
            </a:r>
            <a:br>
              <a:rPr lang="en-GB" sz="2400" smtClean="0"/>
            </a:br>
            <a:r>
              <a:rPr lang="en-GB" sz="2400" smtClean="0"/>
              <a:t>		g( </a:t>
            </a:r>
            <a:r>
              <a:rPr lang="en-GB" sz="2400" i="1" smtClean="0"/>
              <a:t>f </a:t>
            </a:r>
            <a:r>
              <a:rPr lang="en-GB" sz="2400" smtClean="0"/>
              <a:t>(a ) ) = </a:t>
            </a:r>
            <a:r>
              <a:rPr lang="en-GB" sz="2400" i="1" smtClean="0"/>
              <a:t>g</a:t>
            </a:r>
            <a:r>
              <a:rPr lang="en-GB" sz="2400" smtClean="0"/>
              <a:t>( b 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Because </a:t>
            </a:r>
            <a:r>
              <a:rPr lang="en-GB" sz="2400" i="1" smtClean="0"/>
              <a:t>g</a:t>
            </a:r>
            <a:r>
              <a:rPr lang="en-GB" sz="2400" smtClean="0"/>
              <a:t>( b ) maps to exactly one element, say c </a:t>
            </a:r>
            <a:r>
              <a:rPr lang="en-GB" sz="2400" smtClean="0">
                <a:sym typeface="Symbol" pitchFamily="18" charset="2"/>
              </a:rPr>
              <a:t></a:t>
            </a:r>
            <a:r>
              <a:rPr lang="en-GB" sz="2400" smtClean="0"/>
              <a:t> C</a:t>
            </a:r>
            <a:br>
              <a:rPr lang="en-GB" sz="2400" smtClean="0"/>
            </a:br>
            <a:r>
              <a:rPr lang="en-GB" sz="2400" smtClean="0"/>
              <a:t>		</a:t>
            </a:r>
            <a:r>
              <a:rPr lang="en-GB" sz="2400" i="1" smtClean="0"/>
              <a:t>g</a:t>
            </a:r>
            <a:r>
              <a:rPr lang="en-GB" sz="2400" smtClean="0"/>
              <a:t>( </a:t>
            </a:r>
            <a:r>
              <a:rPr lang="en-GB" sz="2400" i="1" smtClean="0"/>
              <a:t>f </a:t>
            </a:r>
            <a:r>
              <a:rPr lang="en-GB" sz="2400" smtClean="0"/>
              <a:t>(a) ) = c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Thus for each a </a:t>
            </a:r>
            <a:r>
              <a:rPr lang="en-GB" sz="2400" smtClean="0">
                <a:sym typeface="Symbol" pitchFamily="18" charset="2"/>
              </a:rPr>
              <a:t> A,</a:t>
            </a:r>
            <a:r>
              <a:rPr lang="en-GB" sz="2400" smtClean="0"/>
              <a:t> (</a:t>
            </a:r>
            <a:r>
              <a:rPr lang="en-GB" sz="2400" i="1" smtClean="0"/>
              <a:t>g</a:t>
            </a:r>
            <a:r>
              <a:rPr lang="en-GB" sz="2400" smtClean="0"/>
              <a:t> </a:t>
            </a:r>
            <a:r>
              <a:rPr lang="en-GB" sz="2000" smtClean="0">
                <a:sym typeface="Symbol" pitchFamily="18" charset="2"/>
              </a:rPr>
              <a:t></a:t>
            </a:r>
            <a:r>
              <a:rPr lang="en-GB" sz="2400" smtClean="0"/>
              <a:t> </a:t>
            </a:r>
            <a:r>
              <a:rPr lang="en-GB" sz="2400" i="1" smtClean="0"/>
              <a:t>f</a:t>
            </a:r>
            <a:r>
              <a:rPr lang="en-GB" sz="2400" smtClean="0"/>
              <a:t> )(a) maps to exactly one element of C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Therefore:     </a:t>
            </a:r>
            <a:r>
              <a:rPr lang="en-GB" sz="2400" i="1" smtClean="0"/>
              <a:t>g</a:t>
            </a:r>
            <a:r>
              <a:rPr lang="en-GB" sz="2400" smtClean="0"/>
              <a:t> </a:t>
            </a:r>
            <a:r>
              <a:rPr lang="en-GB" sz="2000" smtClean="0">
                <a:sym typeface="Symbol" pitchFamily="18" charset="2"/>
              </a:rPr>
              <a:t></a:t>
            </a:r>
            <a:r>
              <a:rPr lang="en-GB" sz="2400" smtClean="0"/>
              <a:t> </a:t>
            </a:r>
            <a:r>
              <a:rPr lang="en-GB" sz="2400" i="1" smtClean="0"/>
              <a:t>f</a:t>
            </a:r>
            <a:r>
              <a:rPr lang="en-GB" sz="2400" smtClean="0"/>
              <a:t>  is a function</a:t>
            </a:r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7016367B-D2D9-41BB-BB73-70AECF22AEC9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A=B=C=Z,  </a:t>
            </a:r>
            <a:r>
              <a:rPr lang="en-GB" i="1" smtClean="0"/>
              <a:t>f</a:t>
            </a:r>
            <a:r>
              <a:rPr lang="en-GB" smtClean="0"/>
              <a:t> :  A </a:t>
            </a:r>
            <a:r>
              <a:rPr lang="en-GB" smtClean="0">
                <a:cs typeface="Times New Roman" pitchFamily="18" charset="0"/>
              </a:rPr>
              <a:t>→ B</a:t>
            </a:r>
            <a:r>
              <a:rPr lang="en-US" smtClean="0">
                <a:sym typeface="Symbol" pitchFamily="18" charset="2"/>
              </a:rPr>
              <a:t>,  and </a:t>
            </a:r>
            <a:r>
              <a:rPr lang="en-GB" i="1" smtClean="0"/>
              <a:t>g</a:t>
            </a:r>
            <a:r>
              <a:rPr lang="en-GB" smtClean="0"/>
              <a:t> :  B </a:t>
            </a:r>
            <a:r>
              <a:rPr lang="en-GB" smtClean="0">
                <a:cs typeface="Times New Roman" pitchFamily="18" charset="0"/>
              </a:rPr>
              <a:t>→ C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(a) = a+1,  </a:t>
            </a:r>
            <a:r>
              <a:rPr lang="en-US" i="1" smtClean="0"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(b)=2b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Ex:  g </a:t>
            </a:r>
            <a:r>
              <a:rPr lang="en-GB" sz="2400" smtClean="0">
                <a:sym typeface="Symbol" pitchFamily="18" charset="2"/>
              </a:rPr>
              <a:t></a:t>
            </a:r>
            <a:r>
              <a:rPr lang="en-US" smtClean="0">
                <a:sym typeface="Symbol" pitchFamily="18" charset="2"/>
              </a:rPr>
              <a:t> f (3)= g( f(3) ) = g( 4)= 8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g </a:t>
            </a:r>
            <a:r>
              <a:rPr lang="en-GB" sz="2400" smtClean="0">
                <a:sym typeface="Symbol" pitchFamily="18" charset="2"/>
              </a:rPr>
              <a:t></a:t>
            </a:r>
            <a:r>
              <a:rPr lang="en-US" smtClean="0">
                <a:sym typeface="Symbol" pitchFamily="18" charset="2"/>
              </a:rPr>
              <a:t> f(a)= g( f(a) ) = g( a+1)  = 2(a+1) =2a +2</a:t>
            </a:r>
            <a:endParaRPr lang="en-US" smtClean="0"/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685800" y="4648200"/>
            <a:ext cx="1905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3733800" y="4648200"/>
            <a:ext cx="1905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6"/>
          <p:cNvSpPr>
            <a:spLocks noChangeArrowheads="1"/>
          </p:cNvSpPr>
          <p:nvPr/>
        </p:nvSpPr>
        <p:spPr bwMode="auto">
          <a:xfrm>
            <a:off x="6553200" y="4495800"/>
            <a:ext cx="1905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1066800" y="5105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3323" name="Text Box 8"/>
          <p:cNvSpPr txBox="1">
            <a:spLocks noChangeArrowheads="1"/>
          </p:cNvSpPr>
          <p:nvPr/>
        </p:nvSpPr>
        <p:spPr bwMode="auto">
          <a:xfrm>
            <a:off x="4114800" y="5029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3324" name="Text Box 9"/>
          <p:cNvSpPr txBox="1">
            <a:spLocks noChangeArrowheads="1"/>
          </p:cNvSpPr>
          <p:nvPr/>
        </p:nvSpPr>
        <p:spPr bwMode="auto">
          <a:xfrm>
            <a:off x="7010400" y="4953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C</a:t>
            </a:r>
          </a:p>
        </p:txBody>
      </p:sp>
      <p:sp>
        <p:nvSpPr>
          <p:cNvPr id="13325" name="Line 10"/>
          <p:cNvSpPr>
            <a:spLocks noChangeShapeType="1"/>
          </p:cNvSpPr>
          <p:nvPr/>
        </p:nvSpPr>
        <p:spPr bwMode="auto">
          <a:xfrm>
            <a:off x="2590800" y="5410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12"/>
          <p:cNvSpPr txBox="1">
            <a:spLocks noChangeArrowheads="1"/>
          </p:cNvSpPr>
          <p:nvPr/>
        </p:nvSpPr>
        <p:spPr bwMode="auto">
          <a:xfrm>
            <a:off x="2743200" y="5029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13328" name="Text Box 13"/>
          <p:cNvSpPr txBox="1">
            <a:spLocks noChangeArrowheads="1"/>
          </p:cNvSpPr>
          <p:nvPr/>
        </p:nvSpPr>
        <p:spPr bwMode="auto">
          <a:xfrm>
            <a:off x="5943600" y="4876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g</a:t>
            </a:r>
          </a:p>
        </p:txBody>
      </p:sp>
      <p:sp>
        <p:nvSpPr>
          <p:cNvPr id="13329" name="Freeform 14"/>
          <p:cNvSpPr>
            <a:spLocks/>
          </p:cNvSpPr>
          <p:nvPr/>
        </p:nvSpPr>
        <p:spPr bwMode="auto">
          <a:xfrm>
            <a:off x="2057400" y="4076700"/>
            <a:ext cx="5029200" cy="647700"/>
          </a:xfrm>
          <a:custGeom>
            <a:avLst/>
            <a:gdLst>
              <a:gd name="T0" fmla="*/ 0 w 3168"/>
              <a:gd name="T1" fmla="*/ 2147483647 h 408"/>
              <a:gd name="T2" fmla="*/ 2147483647 w 3168"/>
              <a:gd name="T3" fmla="*/ 2147483647 h 408"/>
              <a:gd name="T4" fmla="*/ 2147483647 w 3168"/>
              <a:gd name="T5" fmla="*/ 2147483647 h 408"/>
              <a:gd name="T6" fmla="*/ 0 60000 65536"/>
              <a:gd name="T7" fmla="*/ 0 60000 65536"/>
              <a:gd name="T8" fmla="*/ 0 60000 65536"/>
              <a:gd name="T9" fmla="*/ 0 w 3168"/>
              <a:gd name="T10" fmla="*/ 0 h 408"/>
              <a:gd name="T11" fmla="*/ 3168 w 3168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8" h="408">
                <a:moveTo>
                  <a:pt x="0" y="408"/>
                </a:moveTo>
                <a:cubicBezTo>
                  <a:pt x="552" y="228"/>
                  <a:pt x="1104" y="48"/>
                  <a:pt x="1632" y="24"/>
                </a:cubicBezTo>
                <a:cubicBezTo>
                  <a:pt x="2160" y="0"/>
                  <a:pt x="2904" y="224"/>
                  <a:pt x="3168" y="264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5"/>
          <p:cNvSpPr txBox="1">
            <a:spLocks noChangeArrowheads="1"/>
          </p:cNvSpPr>
          <p:nvPr/>
        </p:nvSpPr>
        <p:spPr bwMode="auto">
          <a:xfrm>
            <a:off x="4343400" y="4114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>
                <a:latin typeface="Arial" charset="0"/>
                <a:sym typeface="Symbol" pitchFamily="18" charset="2"/>
              </a:rPr>
              <a:t>g </a:t>
            </a:r>
            <a:r>
              <a:rPr lang="en-GB" sz="2000">
                <a:sym typeface="Symbol" pitchFamily="18" charset="2"/>
              </a:rPr>
              <a:t></a:t>
            </a:r>
            <a:r>
              <a:rPr lang="en-US">
                <a:sym typeface="Symbol" pitchFamily="18" charset="2"/>
              </a:rPr>
              <a:t> </a:t>
            </a:r>
            <a:r>
              <a:rPr lang="en-US" sz="1800" i="1">
                <a:latin typeface="Arial" charset="0"/>
                <a:sym typeface="Symbol" pitchFamily="18" charset="2"/>
              </a:rPr>
              <a:t>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3427829F-4962-49DA-A622-05EE14DA3AB0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Special Types of Functions</a:t>
            </a:r>
            <a:endParaRPr lang="en-US" sz="40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i="1" dirty="0" smtClean="0"/>
              <a:t>f </a:t>
            </a:r>
            <a:r>
              <a:rPr lang="en-GB" sz="2800" dirty="0" smtClean="0"/>
              <a:t>:  A </a:t>
            </a:r>
            <a:r>
              <a:rPr lang="en-GB" sz="2800" dirty="0" smtClean="0">
                <a:cs typeface="Times New Roman" pitchFamily="18" charset="0"/>
              </a:rPr>
              <a:t>→ B</a:t>
            </a:r>
            <a:r>
              <a:rPr lang="en-GB" sz="2800" dirty="0" smtClean="0"/>
              <a:t> is “</a:t>
            </a:r>
            <a:r>
              <a:rPr lang="en-GB" sz="2800" i="1" dirty="0" smtClean="0">
                <a:solidFill>
                  <a:schemeClr val="tx2"/>
                </a:solidFill>
              </a:rPr>
              <a:t>everywhere defined </a:t>
            </a:r>
            <a:r>
              <a:rPr lang="en-GB" sz="2800" dirty="0" smtClean="0"/>
              <a:t>” if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Dom(</a:t>
            </a:r>
            <a:r>
              <a:rPr lang="en-GB" sz="2400" i="1" dirty="0" smtClean="0"/>
              <a:t>f )</a:t>
            </a:r>
            <a:r>
              <a:rPr lang="en-GB" sz="2400" dirty="0" smtClean="0"/>
              <a:t> = 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i="1" dirty="0" smtClean="0"/>
              <a:t>f</a:t>
            </a:r>
            <a:r>
              <a:rPr lang="en-GB" sz="2800" dirty="0" smtClean="0"/>
              <a:t> :  A </a:t>
            </a:r>
            <a:r>
              <a:rPr lang="en-GB" sz="2800" dirty="0" smtClean="0">
                <a:cs typeface="Times New Roman" pitchFamily="18" charset="0"/>
              </a:rPr>
              <a:t>→ B</a:t>
            </a:r>
            <a:r>
              <a:rPr lang="en-GB" sz="2800" dirty="0" smtClean="0"/>
              <a:t> is “</a:t>
            </a:r>
            <a:r>
              <a:rPr lang="en-GB" sz="2800" i="1" dirty="0" smtClean="0">
                <a:solidFill>
                  <a:schemeClr val="tx2"/>
                </a:solidFill>
              </a:rPr>
              <a:t>onto</a:t>
            </a:r>
            <a:r>
              <a:rPr lang="en-GB" sz="2800" dirty="0" smtClean="0"/>
              <a:t>” if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Ran(</a:t>
            </a:r>
            <a:r>
              <a:rPr lang="en-GB" sz="2400" i="1" dirty="0" smtClean="0"/>
              <a:t>f )</a:t>
            </a:r>
            <a:r>
              <a:rPr lang="en-GB" sz="2400" dirty="0" smtClean="0"/>
              <a:t> = B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i="1" dirty="0" smtClean="0"/>
              <a:t>f</a:t>
            </a:r>
            <a:r>
              <a:rPr lang="en-GB" sz="2800" dirty="0" smtClean="0"/>
              <a:t> :  A </a:t>
            </a:r>
            <a:r>
              <a:rPr lang="en-GB" sz="2800" dirty="0" smtClean="0">
                <a:cs typeface="Times New Roman" pitchFamily="18" charset="0"/>
              </a:rPr>
              <a:t>→ B</a:t>
            </a:r>
            <a:r>
              <a:rPr lang="en-GB" sz="2800" dirty="0" smtClean="0"/>
              <a:t> is “</a:t>
            </a:r>
            <a:r>
              <a:rPr lang="en-GB" sz="2800" i="1" dirty="0" smtClean="0">
                <a:solidFill>
                  <a:schemeClr val="tx2"/>
                </a:solidFill>
              </a:rPr>
              <a:t>one-to-one</a:t>
            </a:r>
            <a:r>
              <a:rPr lang="en-GB" sz="2800" dirty="0" smtClean="0"/>
              <a:t>” if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It is impossible to have </a:t>
            </a:r>
            <a:r>
              <a:rPr lang="en-GB" sz="2400" i="1" dirty="0" smtClean="0"/>
              <a:t>f </a:t>
            </a:r>
            <a:r>
              <a:rPr lang="en-GB" sz="2400" dirty="0" smtClean="0"/>
              <a:t>(a) = </a:t>
            </a:r>
            <a:r>
              <a:rPr lang="en-GB" sz="2400" i="1" dirty="0" smtClean="0"/>
              <a:t>f </a:t>
            </a:r>
            <a:r>
              <a:rPr lang="en-GB" sz="2400" dirty="0" smtClean="0"/>
              <a:t>(a')  if a </a:t>
            </a:r>
            <a:r>
              <a:rPr lang="en-GB" sz="2400" dirty="0" smtClean="0">
                <a:sym typeface="Symbol" pitchFamily="18" charset="2"/>
              </a:rPr>
              <a:t></a:t>
            </a:r>
            <a:r>
              <a:rPr lang="en-GB" sz="2400" dirty="0" smtClean="0"/>
              <a:t> a ' </a:t>
            </a:r>
            <a:br>
              <a:rPr lang="en-GB" sz="2400" dirty="0" smtClean="0"/>
            </a:br>
            <a:r>
              <a:rPr lang="en-GB" sz="2400" dirty="0" smtClean="0"/>
              <a:t>i.e., if </a:t>
            </a:r>
            <a:r>
              <a:rPr lang="en-GB" sz="2400" i="1" dirty="0" smtClean="0"/>
              <a:t>f </a:t>
            </a:r>
            <a:r>
              <a:rPr lang="en-GB" sz="2400" dirty="0" smtClean="0"/>
              <a:t>(a) = </a:t>
            </a:r>
            <a:r>
              <a:rPr lang="en-GB" sz="2400" i="1" dirty="0" smtClean="0"/>
              <a:t>f </a:t>
            </a:r>
            <a:r>
              <a:rPr lang="en-GB" sz="2400" dirty="0" smtClean="0"/>
              <a:t>(a'), then  a = a'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i="1" dirty="0" smtClean="0"/>
              <a:t>f</a:t>
            </a:r>
            <a:r>
              <a:rPr lang="en-GB" sz="2800" dirty="0" smtClean="0"/>
              <a:t> :  A </a:t>
            </a:r>
            <a:r>
              <a:rPr lang="en-GB" sz="2800" dirty="0" smtClean="0">
                <a:cs typeface="Times New Roman" pitchFamily="18" charset="0"/>
              </a:rPr>
              <a:t>→ B</a:t>
            </a:r>
            <a:r>
              <a:rPr lang="en-GB" sz="2800" dirty="0" smtClean="0"/>
              <a:t> is “</a:t>
            </a:r>
            <a:r>
              <a:rPr lang="en-GB" sz="2800" i="1" dirty="0" smtClean="0">
                <a:solidFill>
                  <a:schemeClr val="tx2"/>
                </a:solidFill>
              </a:rPr>
              <a:t>invertible</a:t>
            </a:r>
            <a:r>
              <a:rPr lang="en-GB" sz="2800" dirty="0" smtClean="0"/>
              <a:t>” if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Its inverse,  </a:t>
            </a:r>
            <a:r>
              <a:rPr lang="en-GB" sz="2400" i="1" dirty="0" smtClean="0"/>
              <a:t>f 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, is also a function </a:t>
            </a:r>
            <a:br>
              <a:rPr lang="en-GB" sz="2400" dirty="0" smtClean="0"/>
            </a:br>
            <a:r>
              <a:rPr lang="en-GB" sz="2400" dirty="0" smtClean="0"/>
              <a:t>(Note,  </a:t>
            </a:r>
            <a:r>
              <a:rPr lang="en-GB" sz="2400" i="1" dirty="0" smtClean="0"/>
              <a:t>f 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is simply the reversing of the ordered pairs)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5B314D24-CFFA-4989-A9C2-F61713EF7109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660400"/>
          </a:xfrm>
        </p:spPr>
        <p:txBody>
          <a:bodyPr/>
          <a:lstStyle/>
          <a:p>
            <a:pPr eaLnBrk="1" hangingPunct="1"/>
            <a:r>
              <a:rPr lang="en-US" sz="4000" smtClean="0"/>
              <a:t>Onto Functions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/>
            <a:r>
              <a:rPr lang="en-US" smtClean="0"/>
              <a:t>If Ran(f)=B, then f is </a:t>
            </a:r>
            <a:r>
              <a:rPr lang="en-US" i="1" smtClean="0">
                <a:solidFill>
                  <a:schemeClr val="tx2"/>
                </a:solidFill>
              </a:rPr>
              <a:t>onto</a:t>
            </a:r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5532438" y="2546350"/>
            <a:ext cx="1981200" cy="3352800"/>
            <a:chOff x="576" y="1728"/>
            <a:chExt cx="1248" cy="2112"/>
          </a:xfrm>
        </p:grpSpPr>
        <p:grpSp>
          <p:nvGrpSpPr>
            <p:cNvPr id="15405" name="Group 5"/>
            <p:cNvGrpSpPr>
              <a:grpSpLocks/>
            </p:cNvGrpSpPr>
            <p:nvPr/>
          </p:nvGrpSpPr>
          <p:grpSpPr bwMode="auto">
            <a:xfrm>
              <a:off x="576" y="1728"/>
              <a:ext cx="1248" cy="1632"/>
              <a:chOff x="816" y="2112"/>
              <a:chExt cx="1248" cy="1632"/>
            </a:xfrm>
          </p:grpSpPr>
          <p:sp>
            <p:nvSpPr>
              <p:cNvPr id="15410" name="Line 6"/>
              <p:cNvSpPr>
                <a:spLocks noChangeShapeType="1"/>
              </p:cNvSpPr>
              <p:nvPr/>
            </p:nvSpPr>
            <p:spPr bwMode="auto">
              <a:xfrm flipV="1">
                <a:off x="1152" y="2832"/>
                <a:ext cx="5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11" name="Group 7"/>
              <p:cNvGrpSpPr>
                <a:grpSpLocks/>
              </p:cNvGrpSpPr>
              <p:nvPr/>
            </p:nvGrpSpPr>
            <p:grpSpPr bwMode="auto">
              <a:xfrm>
                <a:off x="816" y="2112"/>
                <a:ext cx="1248" cy="1632"/>
                <a:chOff x="816" y="2112"/>
                <a:chExt cx="1248" cy="1632"/>
              </a:xfrm>
            </p:grpSpPr>
            <p:grpSp>
              <p:nvGrpSpPr>
                <p:cNvPr id="15412" name="Group 8"/>
                <p:cNvGrpSpPr>
                  <a:grpSpLocks/>
                </p:cNvGrpSpPr>
                <p:nvPr/>
              </p:nvGrpSpPr>
              <p:grpSpPr bwMode="auto">
                <a:xfrm>
                  <a:off x="816" y="2112"/>
                  <a:ext cx="336" cy="288"/>
                  <a:chOff x="816" y="2112"/>
                  <a:chExt cx="336" cy="288"/>
                </a:xfrm>
              </p:grpSpPr>
              <p:sp>
                <p:nvSpPr>
                  <p:cNvPr id="1543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5413" name="Group 11"/>
                <p:cNvGrpSpPr>
                  <a:grpSpLocks/>
                </p:cNvGrpSpPr>
                <p:nvPr/>
              </p:nvGrpSpPr>
              <p:grpSpPr bwMode="auto">
                <a:xfrm>
                  <a:off x="816" y="2592"/>
                  <a:ext cx="336" cy="288"/>
                  <a:chOff x="816" y="2112"/>
                  <a:chExt cx="336" cy="288"/>
                </a:xfrm>
              </p:grpSpPr>
              <p:sp>
                <p:nvSpPr>
                  <p:cNvPr id="1543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5414" name="Group 14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336" cy="288"/>
                  <a:chOff x="816" y="2112"/>
                  <a:chExt cx="336" cy="288"/>
                </a:xfrm>
              </p:grpSpPr>
              <p:sp>
                <p:nvSpPr>
                  <p:cNvPr id="1543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15415" name="Group 17"/>
                <p:cNvGrpSpPr>
                  <a:grpSpLocks/>
                </p:cNvGrpSpPr>
                <p:nvPr/>
              </p:nvGrpSpPr>
              <p:grpSpPr bwMode="auto">
                <a:xfrm>
                  <a:off x="816" y="3456"/>
                  <a:ext cx="336" cy="288"/>
                  <a:chOff x="816" y="2112"/>
                  <a:chExt cx="336" cy="288"/>
                </a:xfrm>
              </p:grpSpPr>
              <p:sp>
                <p:nvSpPr>
                  <p:cNvPr id="1543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15416" name="Group 20"/>
                <p:cNvGrpSpPr>
                  <a:grpSpLocks/>
                </p:cNvGrpSpPr>
                <p:nvPr/>
              </p:nvGrpSpPr>
              <p:grpSpPr bwMode="auto">
                <a:xfrm>
                  <a:off x="1680" y="2112"/>
                  <a:ext cx="336" cy="288"/>
                  <a:chOff x="816" y="2112"/>
                  <a:chExt cx="336" cy="288"/>
                </a:xfrm>
              </p:grpSpPr>
              <p:sp>
                <p:nvSpPr>
                  <p:cNvPr id="1542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5417" name="Group 23"/>
                <p:cNvGrpSpPr>
                  <a:grpSpLocks/>
                </p:cNvGrpSpPr>
                <p:nvPr/>
              </p:nvGrpSpPr>
              <p:grpSpPr bwMode="auto">
                <a:xfrm>
                  <a:off x="1680" y="2592"/>
                  <a:ext cx="336" cy="288"/>
                  <a:chOff x="816" y="2112"/>
                  <a:chExt cx="336" cy="288"/>
                </a:xfrm>
              </p:grpSpPr>
              <p:sp>
                <p:nvSpPr>
                  <p:cNvPr id="15427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2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5418" name="Group 26"/>
                <p:cNvGrpSpPr>
                  <a:grpSpLocks/>
                </p:cNvGrpSpPr>
                <p:nvPr/>
              </p:nvGrpSpPr>
              <p:grpSpPr bwMode="auto">
                <a:xfrm>
                  <a:off x="1728" y="3024"/>
                  <a:ext cx="336" cy="288"/>
                  <a:chOff x="816" y="2112"/>
                  <a:chExt cx="336" cy="288"/>
                </a:xfrm>
              </p:grpSpPr>
              <p:sp>
                <p:nvSpPr>
                  <p:cNvPr id="1542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2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c</a:t>
                    </a:r>
                  </a:p>
                </p:txBody>
              </p:sp>
            </p:grpSp>
            <p:grpSp>
              <p:nvGrpSpPr>
                <p:cNvPr id="15419" name="Group 29"/>
                <p:cNvGrpSpPr>
                  <a:grpSpLocks/>
                </p:cNvGrpSpPr>
                <p:nvPr/>
              </p:nvGrpSpPr>
              <p:grpSpPr bwMode="auto">
                <a:xfrm>
                  <a:off x="1728" y="3456"/>
                  <a:ext cx="336" cy="288"/>
                  <a:chOff x="816" y="2112"/>
                  <a:chExt cx="336" cy="288"/>
                </a:xfrm>
              </p:grpSpPr>
              <p:sp>
                <p:nvSpPr>
                  <p:cNvPr id="15423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2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5420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225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152" y="2352"/>
                  <a:ext cx="528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152" y="3264"/>
                  <a:ext cx="57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406" name="Group 35"/>
            <p:cNvGrpSpPr>
              <a:grpSpLocks/>
            </p:cNvGrpSpPr>
            <p:nvPr/>
          </p:nvGrpSpPr>
          <p:grpSpPr bwMode="auto">
            <a:xfrm>
              <a:off x="576" y="3552"/>
              <a:ext cx="336" cy="288"/>
              <a:chOff x="816" y="2112"/>
              <a:chExt cx="336" cy="288"/>
            </a:xfrm>
          </p:grpSpPr>
          <p:sp>
            <p:nvSpPr>
              <p:cNvPr id="15408" name="Oval 36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Text Box 37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15407" name="Line 38"/>
            <p:cNvSpPr>
              <a:spLocks noChangeShapeType="1"/>
            </p:cNvSpPr>
            <p:nvPr/>
          </p:nvSpPr>
          <p:spPr bwMode="auto">
            <a:xfrm flipV="1">
              <a:off x="864" y="2928"/>
              <a:ext cx="67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8" name="Group 39"/>
          <p:cNvGrpSpPr>
            <a:grpSpLocks/>
          </p:cNvGrpSpPr>
          <p:nvPr/>
        </p:nvGrpSpPr>
        <p:grpSpPr bwMode="auto">
          <a:xfrm>
            <a:off x="1038225" y="2546350"/>
            <a:ext cx="1981200" cy="3429000"/>
            <a:chOff x="2832" y="1632"/>
            <a:chExt cx="1248" cy="2160"/>
          </a:xfrm>
        </p:grpSpPr>
        <p:grpSp>
          <p:nvGrpSpPr>
            <p:cNvPr id="15371" name="Group 40"/>
            <p:cNvGrpSpPr>
              <a:grpSpLocks/>
            </p:cNvGrpSpPr>
            <p:nvPr/>
          </p:nvGrpSpPr>
          <p:grpSpPr bwMode="auto">
            <a:xfrm>
              <a:off x="2832" y="1632"/>
              <a:ext cx="1248" cy="1632"/>
              <a:chOff x="816" y="2112"/>
              <a:chExt cx="1248" cy="1632"/>
            </a:xfrm>
          </p:grpSpPr>
          <p:sp>
            <p:nvSpPr>
              <p:cNvPr id="15376" name="Line 41"/>
              <p:cNvSpPr>
                <a:spLocks noChangeShapeType="1"/>
              </p:cNvSpPr>
              <p:nvPr/>
            </p:nvSpPr>
            <p:spPr bwMode="auto">
              <a:xfrm flipV="1">
                <a:off x="1152" y="2832"/>
                <a:ext cx="5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77" name="Group 42"/>
              <p:cNvGrpSpPr>
                <a:grpSpLocks/>
              </p:cNvGrpSpPr>
              <p:nvPr/>
            </p:nvGrpSpPr>
            <p:grpSpPr bwMode="auto">
              <a:xfrm>
                <a:off x="816" y="2112"/>
                <a:ext cx="1248" cy="1632"/>
                <a:chOff x="816" y="2112"/>
                <a:chExt cx="1248" cy="1632"/>
              </a:xfrm>
            </p:grpSpPr>
            <p:grpSp>
              <p:nvGrpSpPr>
                <p:cNvPr id="15378" name="Group 43"/>
                <p:cNvGrpSpPr>
                  <a:grpSpLocks/>
                </p:cNvGrpSpPr>
                <p:nvPr/>
              </p:nvGrpSpPr>
              <p:grpSpPr bwMode="auto">
                <a:xfrm>
                  <a:off x="816" y="2112"/>
                  <a:ext cx="336" cy="288"/>
                  <a:chOff x="816" y="2112"/>
                  <a:chExt cx="336" cy="288"/>
                </a:xfrm>
              </p:grpSpPr>
              <p:sp>
                <p:nvSpPr>
                  <p:cNvPr id="15403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0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5379" name="Group 46"/>
                <p:cNvGrpSpPr>
                  <a:grpSpLocks/>
                </p:cNvGrpSpPr>
                <p:nvPr/>
              </p:nvGrpSpPr>
              <p:grpSpPr bwMode="auto">
                <a:xfrm>
                  <a:off x="816" y="2592"/>
                  <a:ext cx="336" cy="288"/>
                  <a:chOff x="816" y="2112"/>
                  <a:chExt cx="336" cy="288"/>
                </a:xfrm>
              </p:grpSpPr>
              <p:sp>
                <p:nvSpPr>
                  <p:cNvPr id="15401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02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5380" name="Group 49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336" cy="288"/>
                  <a:chOff x="816" y="2112"/>
                  <a:chExt cx="336" cy="288"/>
                </a:xfrm>
              </p:grpSpPr>
              <p:sp>
                <p:nvSpPr>
                  <p:cNvPr id="15399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00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15381" name="Group 52"/>
                <p:cNvGrpSpPr>
                  <a:grpSpLocks/>
                </p:cNvGrpSpPr>
                <p:nvPr/>
              </p:nvGrpSpPr>
              <p:grpSpPr bwMode="auto">
                <a:xfrm>
                  <a:off x="816" y="3456"/>
                  <a:ext cx="336" cy="288"/>
                  <a:chOff x="816" y="2112"/>
                  <a:chExt cx="336" cy="288"/>
                </a:xfrm>
              </p:grpSpPr>
              <p:sp>
                <p:nvSpPr>
                  <p:cNvPr id="15397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15382" name="Group 55"/>
                <p:cNvGrpSpPr>
                  <a:grpSpLocks/>
                </p:cNvGrpSpPr>
                <p:nvPr/>
              </p:nvGrpSpPr>
              <p:grpSpPr bwMode="auto">
                <a:xfrm>
                  <a:off x="1680" y="2112"/>
                  <a:ext cx="336" cy="288"/>
                  <a:chOff x="816" y="2112"/>
                  <a:chExt cx="336" cy="288"/>
                </a:xfrm>
              </p:grpSpPr>
              <p:sp>
                <p:nvSpPr>
                  <p:cNvPr id="15395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6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5383" name="Group 58"/>
                <p:cNvGrpSpPr>
                  <a:grpSpLocks/>
                </p:cNvGrpSpPr>
                <p:nvPr/>
              </p:nvGrpSpPr>
              <p:grpSpPr bwMode="auto">
                <a:xfrm>
                  <a:off x="1680" y="2592"/>
                  <a:ext cx="336" cy="288"/>
                  <a:chOff x="816" y="2112"/>
                  <a:chExt cx="336" cy="288"/>
                </a:xfrm>
              </p:grpSpPr>
              <p:sp>
                <p:nvSpPr>
                  <p:cNvPr id="15393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4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5384" name="Group 61"/>
                <p:cNvGrpSpPr>
                  <a:grpSpLocks/>
                </p:cNvGrpSpPr>
                <p:nvPr/>
              </p:nvGrpSpPr>
              <p:grpSpPr bwMode="auto">
                <a:xfrm>
                  <a:off x="1728" y="3024"/>
                  <a:ext cx="336" cy="288"/>
                  <a:chOff x="816" y="2112"/>
                  <a:chExt cx="336" cy="288"/>
                </a:xfrm>
              </p:grpSpPr>
              <p:sp>
                <p:nvSpPr>
                  <p:cNvPr id="15391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2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c</a:t>
                    </a:r>
                  </a:p>
                </p:txBody>
              </p:sp>
            </p:grpSp>
            <p:grpSp>
              <p:nvGrpSpPr>
                <p:cNvPr id="15385" name="Group 64"/>
                <p:cNvGrpSpPr>
                  <a:grpSpLocks/>
                </p:cNvGrpSpPr>
                <p:nvPr/>
              </p:nvGrpSpPr>
              <p:grpSpPr bwMode="auto">
                <a:xfrm>
                  <a:off x="1728" y="3456"/>
                  <a:ext cx="336" cy="288"/>
                  <a:chOff x="816" y="2112"/>
                  <a:chExt cx="336" cy="288"/>
                </a:xfrm>
              </p:grpSpPr>
              <p:sp>
                <p:nvSpPr>
                  <p:cNvPr id="15389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112"/>
                    <a:ext cx="336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0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2160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1800">
                        <a:latin typeface="Arial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5386" name="Line 67"/>
                <p:cNvSpPr>
                  <a:spLocks noChangeShapeType="1"/>
                </p:cNvSpPr>
                <p:nvPr/>
              </p:nvSpPr>
              <p:spPr bwMode="auto">
                <a:xfrm>
                  <a:off x="1152" y="225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152" y="2352"/>
                  <a:ext cx="528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1152" y="3264"/>
                  <a:ext cx="57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372" name="Group 70"/>
            <p:cNvGrpSpPr>
              <a:grpSpLocks/>
            </p:cNvGrpSpPr>
            <p:nvPr/>
          </p:nvGrpSpPr>
          <p:grpSpPr bwMode="auto">
            <a:xfrm>
              <a:off x="2832" y="3504"/>
              <a:ext cx="336" cy="288"/>
              <a:chOff x="816" y="2112"/>
              <a:chExt cx="336" cy="288"/>
            </a:xfrm>
          </p:grpSpPr>
          <p:sp>
            <p:nvSpPr>
              <p:cNvPr id="15374" name="Oval 71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5" name="Text Box 72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15373" name="Line 73"/>
            <p:cNvSpPr>
              <a:spLocks noChangeShapeType="1"/>
            </p:cNvSpPr>
            <p:nvPr/>
          </p:nvSpPr>
          <p:spPr bwMode="auto">
            <a:xfrm flipV="1">
              <a:off x="3168" y="3264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9" name="Text Box 74"/>
          <p:cNvSpPr txBox="1">
            <a:spLocks noChangeArrowheads="1"/>
          </p:cNvSpPr>
          <p:nvPr/>
        </p:nvSpPr>
        <p:spPr bwMode="auto">
          <a:xfrm>
            <a:off x="231775" y="254635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Onto</a:t>
            </a:r>
          </a:p>
        </p:txBody>
      </p:sp>
      <p:sp>
        <p:nvSpPr>
          <p:cNvPr id="15370" name="Text Box 75"/>
          <p:cNvSpPr txBox="1">
            <a:spLocks noChangeArrowheads="1"/>
          </p:cNvSpPr>
          <p:nvPr/>
        </p:nvSpPr>
        <p:spPr bwMode="auto">
          <a:xfrm>
            <a:off x="7451725" y="2546350"/>
            <a:ext cx="8445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NOT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95A6F108-0B6A-4DDC-8E61-6603CD76BB8A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One-to-One Functions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530725"/>
          </a:xfrm>
        </p:spPr>
        <p:txBody>
          <a:bodyPr/>
          <a:lstStyle/>
          <a:p>
            <a:pPr eaLnBrk="1" hangingPunct="1"/>
            <a:r>
              <a:rPr lang="en-GB" i="1" smtClean="0"/>
              <a:t>f</a:t>
            </a:r>
            <a:r>
              <a:rPr lang="en-GB" smtClean="0"/>
              <a:t> :  A </a:t>
            </a:r>
            <a:r>
              <a:rPr lang="en-GB" smtClean="0">
                <a:cs typeface="Times New Roman" pitchFamily="18" charset="0"/>
              </a:rPr>
              <a:t>→ B</a:t>
            </a:r>
            <a:r>
              <a:rPr lang="en-US" smtClean="0"/>
              <a:t> is </a:t>
            </a:r>
            <a:r>
              <a:rPr lang="en-US" i="1" smtClean="0">
                <a:solidFill>
                  <a:schemeClr val="tx2"/>
                </a:solidFill>
              </a:rPr>
              <a:t>one to one</a:t>
            </a:r>
            <a:r>
              <a:rPr lang="en-US" smtClean="0"/>
              <a:t> if no two elements of A map to the same element in B</a:t>
            </a:r>
          </a:p>
          <a:p>
            <a:pPr lvl="1" eaLnBrk="1" hangingPunct="1"/>
            <a:r>
              <a:rPr lang="en-US" smtClean="0"/>
              <a:t>If f(a)=f(b) implies a=b, then f is one to one</a:t>
            </a:r>
          </a:p>
          <a:p>
            <a:pPr lvl="1" eaLnBrk="1" hangingPunct="1"/>
            <a:r>
              <a:rPr lang="en-US" smtClean="0"/>
              <a:t>If f(a)=f(b) and a</a:t>
            </a:r>
            <a:r>
              <a:rPr lang="en-US" smtClean="0">
                <a:sym typeface="Symbol" pitchFamily="18" charset="2"/>
              </a:rPr>
              <a:t></a:t>
            </a:r>
            <a:r>
              <a:rPr lang="en-US" smtClean="0"/>
              <a:t>b, then f is not one to one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423863" y="3851275"/>
            <a:ext cx="844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One to One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7451725" y="3851275"/>
            <a:ext cx="8445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NOT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One to One</a:t>
            </a:r>
          </a:p>
        </p:txBody>
      </p:sp>
      <p:grpSp>
        <p:nvGrpSpPr>
          <p:cNvPr id="16393" name="Group 6"/>
          <p:cNvGrpSpPr>
            <a:grpSpLocks/>
          </p:cNvGrpSpPr>
          <p:nvPr/>
        </p:nvGrpSpPr>
        <p:grpSpPr bwMode="auto">
          <a:xfrm>
            <a:off x="1460500" y="3544888"/>
            <a:ext cx="1987550" cy="2606675"/>
            <a:chOff x="920" y="2233"/>
            <a:chExt cx="1252" cy="1642"/>
          </a:xfrm>
        </p:grpSpPr>
        <p:sp>
          <p:nvSpPr>
            <p:cNvPr id="16426" name="Line 7"/>
            <p:cNvSpPr>
              <a:spLocks noChangeShapeType="1"/>
            </p:cNvSpPr>
            <p:nvPr/>
          </p:nvSpPr>
          <p:spPr bwMode="auto">
            <a:xfrm flipV="1">
              <a:off x="1259" y="2741"/>
              <a:ext cx="532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7" name="Group 8"/>
            <p:cNvGrpSpPr>
              <a:grpSpLocks/>
            </p:cNvGrpSpPr>
            <p:nvPr/>
          </p:nvGrpSpPr>
          <p:grpSpPr bwMode="auto">
            <a:xfrm>
              <a:off x="920" y="2233"/>
              <a:ext cx="336" cy="288"/>
              <a:chOff x="816" y="2112"/>
              <a:chExt cx="336" cy="288"/>
            </a:xfrm>
          </p:grpSpPr>
          <p:sp>
            <p:nvSpPr>
              <p:cNvPr id="16455" name="Oval 9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6" name="Text Box 10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6428" name="Group 11"/>
            <p:cNvGrpSpPr>
              <a:grpSpLocks/>
            </p:cNvGrpSpPr>
            <p:nvPr/>
          </p:nvGrpSpPr>
          <p:grpSpPr bwMode="auto">
            <a:xfrm>
              <a:off x="920" y="2681"/>
              <a:ext cx="336" cy="288"/>
              <a:chOff x="816" y="2112"/>
              <a:chExt cx="336" cy="288"/>
            </a:xfrm>
          </p:grpSpPr>
          <p:sp>
            <p:nvSpPr>
              <p:cNvPr id="16453" name="Oval 12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4" name="Text Box 13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6429" name="Group 14"/>
            <p:cNvGrpSpPr>
              <a:grpSpLocks/>
            </p:cNvGrpSpPr>
            <p:nvPr/>
          </p:nvGrpSpPr>
          <p:grpSpPr bwMode="auto">
            <a:xfrm>
              <a:off x="920" y="3129"/>
              <a:ext cx="336" cy="288"/>
              <a:chOff x="816" y="2112"/>
              <a:chExt cx="336" cy="288"/>
            </a:xfrm>
          </p:grpSpPr>
          <p:sp>
            <p:nvSpPr>
              <p:cNvPr id="16451" name="Oval 15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2" name="Text Box 16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16430" name="Group 17"/>
            <p:cNvGrpSpPr>
              <a:grpSpLocks/>
            </p:cNvGrpSpPr>
            <p:nvPr/>
          </p:nvGrpSpPr>
          <p:grpSpPr bwMode="auto">
            <a:xfrm>
              <a:off x="920" y="3577"/>
              <a:ext cx="336" cy="288"/>
              <a:chOff x="816" y="2112"/>
              <a:chExt cx="336" cy="288"/>
            </a:xfrm>
          </p:grpSpPr>
          <p:sp>
            <p:nvSpPr>
              <p:cNvPr id="16449" name="Oval 18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Text Box 19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6431" name="Group 20"/>
            <p:cNvGrpSpPr>
              <a:grpSpLocks/>
            </p:cNvGrpSpPr>
            <p:nvPr/>
          </p:nvGrpSpPr>
          <p:grpSpPr bwMode="auto">
            <a:xfrm>
              <a:off x="1836" y="2233"/>
              <a:ext cx="336" cy="288"/>
              <a:chOff x="816" y="2112"/>
              <a:chExt cx="336" cy="288"/>
            </a:xfrm>
          </p:grpSpPr>
          <p:sp>
            <p:nvSpPr>
              <p:cNvPr id="16447" name="Oval 21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8" name="Text Box 22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16432" name="Group 23"/>
            <p:cNvGrpSpPr>
              <a:grpSpLocks/>
            </p:cNvGrpSpPr>
            <p:nvPr/>
          </p:nvGrpSpPr>
          <p:grpSpPr bwMode="auto">
            <a:xfrm>
              <a:off x="1836" y="2571"/>
              <a:ext cx="336" cy="288"/>
              <a:chOff x="816" y="2112"/>
              <a:chExt cx="336" cy="288"/>
            </a:xfrm>
          </p:grpSpPr>
          <p:sp>
            <p:nvSpPr>
              <p:cNvPr id="16445" name="Oval 24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6" name="Text Box 25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16433" name="Group 26"/>
            <p:cNvGrpSpPr>
              <a:grpSpLocks/>
            </p:cNvGrpSpPr>
            <p:nvPr/>
          </p:nvGrpSpPr>
          <p:grpSpPr bwMode="auto">
            <a:xfrm>
              <a:off x="1836" y="2910"/>
              <a:ext cx="336" cy="288"/>
              <a:chOff x="816" y="2112"/>
              <a:chExt cx="336" cy="288"/>
            </a:xfrm>
          </p:grpSpPr>
          <p:sp>
            <p:nvSpPr>
              <p:cNvPr id="16443" name="Oval 27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4" name="Text Box 28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16434" name="Group 29"/>
            <p:cNvGrpSpPr>
              <a:grpSpLocks/>
            </p:cNvGrpSpPr>
            <p:nvPr/>
          </p:nvGrpSpPr>
          <p:grpSpPr bwMode="auto">
            <a:xfrm>
              <a:off x="1836" y="3248"/>
              <a:ext cx="336" cy="288"/>
              <a:chOff x="816" y="2112"/>
              <a:chExt cx="336" cy="288"/>
            </a:xfrm>
          </p:grpSpPr>
          <p:sp>
            <p:nvSpPr>
              <p:cNvPr id="16441" name="Oval 30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Text Box 31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16435" name="Line 32"/>
            <p:cNvSpPr>
              <a:spLocks noChangeShapeType="1"/>
            </p:cNvSpPr>
            <p:nvPr/>
          </p:nvSpPr>
          <p:spPr bwMode="auto">
            <a:xfrm>
              <a:off x="1256" y="2377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33"/>
            <p:cNvSpPr>
              <a:spLocks noChangeShapeType="1"/>
            </p:cNvSpPr>
            <p:nvPr/>
          </p:nvSpPr>
          <p:spPr bwMode="auto">
            <a:xfrm flipV="1">
              <a:off x="1256" y="3385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34"/>
            <p:cNvSpPr>
              <a:spLocks noChangeShapeType="1"/>
            </p:cNvSpPr>
            <p:nvPr/>
          </p:nvSpPr>
          <p:spPr bwMode="auto">
            <a:xfrm>
              <a:off x="1235" y="3370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38" name="Group 35"/>
            <p:cNvGrpSpPr>
              <a:grpSpLocks/>
            </p:cNvGrpSpPr>
            <p:nvPr/>
          </p:nvGrpSpPr>
          <p:grpSpPr bwMode="auto">
            <a:xfrm>
              <a:off x="1836" y="3587"/>
              <a:ext cx="336" cy="288"/>
              <a:chOff x="816" y="2112"/>
              <a:chExt cx="336" cy="288"/>
            </a:xfrm>
          </p:grpSpPr>
          <p:sp>
            <p:nvSpPr>
              <p:cNvPr id="16439" name="Oval 36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Text Box 37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e</a:t>
                </a:r>
              </a:p>
            </p:txBody>
          </p:sp>
        </p:grpSp>
      </p:grpSp>
      <p:grpSp>
        <p:nvGrpSpPr>
          <p:cNvPr id="16394" name="Group 38"/>
          <p:cNvGrpSpPr>
            <a:grpSpLocks/>
          </p:cNvGrpSpPr>
          <p:nvPr/>
        </p:nvGrpSpPr>
        <p:grpSpPr bwMode="auto">
          <a:xfrm>
            <a:off x="5110163" y="3582988"/>
            <a:ext cx="1987550" cy="2606675"/>
            <a:chOff x="3219" y="2257"/>
            <a:chExt cx="1252" cy="1642"/>
          </a:xfrm>
        </p:grpSpPr>
        <p:sp>
          <p:nvSpPr>
            <p:cNvPr id="16395" name="Line 39"/>
            <p:cNvSpPr>
              <a:spLocks noChangeShapeType="1"/>
            </p:cNvSpPr>
            <p:nvPr/>
          </p:nvSpPr>
          <p:spPr bwMode="auto">
            <a:xfrm flipV="1">
              <a:off x="3533" y="2499"/>
              <a:ext cx="602" cy="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6" name="Group 40"/>
            <p:cNvGrpSpPr>
              <a:grpSpLocks/>
            </p:cNvGrpSpPr>
            <p:nvPr/>
          </p:nvGrpSpPr>
          <p:grpSpPr bwMode="auto">
            <a:xfrm>
              <a:off x="3219" y="2257"/>
              <a:ext cx="336" cy="288"/>
              <a:chOff x="816" y="2112"/>
              <a:chExt cx="336" cy="288"/>
            </a:xfrm>
          </p:grpSpPr>
          <p:sp>
            <p:nvSpPr>
              <p:cNvPr id="16424" name="Oval 41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5" name="Text Box 42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6397" name="Group 43"/>
            <p:cNvGrpSpPr>
              <a:grpSpLocks/>
            </p:cNvGrpSpPr>
            <p:nvPr/>
          </p:nvGrpSpPr>
          <p:grpSpPr bwMode="auto">
            <a:xfrm>
              <a:off x="3219" y="2705"/>
              <a:ext cx="336" cy="288"/>
              <a:chOff x="816" y="2112"/>
              <a:chExt cx="336" cy="288"/>
            </a:xfrm>
          </p:grpSpPr>
          <p:sp>
            <p:nvSpPr>
              <p:cNvPr id="16422" name="Oval 44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Text Box 45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6398" name="Group 46"/>
            <p:cNvGrpSpPr>
              <a:grpSpLocks/>
            </p:cNvGrpSpPr>
            <p:nvPr/>
          </p:nvGrpSpPr>
          <p:grpSpPr bwMode="auto">
            <a:xfrm>
              <a:off x="3219" y="3153"/>
              <a:ext cx="336" cy="288"/>
              <a:chOff x="816" y="2112"/>
              <a:chExt cx="336" cy="288"/>
            </a:xfrm>
          </p:grpSpPr>
          <p:sp>
            <p:nvSpPr>
              <p:cNvPr id="16420" name="Oval 47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1" name="Text Box 48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16399" name="Group 49"/>
            <p:cNvGrpSpPr>
              <a:grpSpLocks/>
            </p:cNvGrpSpPr>
            <p:nvPr/>
          </p:nvGrpSpPr>
          <p:grpSpPr bwMode="auto">
            <a:xfrm>
              <a:off x="3219" y="3601"/>
              <a:ext cx="336" cy="288"/>
              <a:chOff x="816" y="2112"/>
              <a:chExt cx="336" cy="288"/>
            </a:xfrm>
          </p:grpSpPr>
          <p:sp>
            <p:nvSpPr>
              <p:cNvPr id="16418" name="Oval 50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Text Box 51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6400" name="Group 52"/>
            <p:cNvGrpSpPr>
              <a:grpSpLocks/>
            </p:cNvGrpSpPr>
            <p:nvPr/>
          </p:nvGrpSpPr>
          <p:grpSpPr bwMode="auto">
            <a:xfrm>
              <a:off x="4135" y="2257"/>
              <a:ext cx="336" cy="288"/>
              <a:chOff x="816" y="2112"/>
              <a:chExt cx="336" cy="288"/>
            </a:xfrm>
          </p:grpSpPr>
          <p:sp>
            <p:nvSpPr>
              <p:cNvPr id="16416" name="Oval 53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Text Box 54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16401" name="Group 55"/>
            <p:cNvGrpSpPr>
              <a:grpSpLocks/>
            </p:cNvGrpSpPr>
            <p:nvPr/>
          </p:nvGrpSpPr>
          <p:grpSpPr bwMode="auto">
            <a:xfrm>
              <a:off x="4135" y="2595"/>
              <a:ext cx="336" cy="288"/>
              <a:chOff x="816" y="2112"/>
              <a:chExt cx="336" cy="288"/>
            </a:xfrm>
          </p:grpSpPr>
          <p:sp>
            <p:nvSpPr>
              <p:cNvPr id="16414" name="Oval 56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Text Box 57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16402" name="Group 58"/>
            <p:cNvGrpSpPr>
              <a:grpSpLocks/>
            </p:cNvGrpSpPr>
            <p:nvPr/>
          </p:nvGrpSpPr>
          <p:grpSpPr bwMode="auto">
            <a:xfrm>
              <a:off x="4135" y="2934"/>
              <a:ext cx="336" cy="288"/>
              <a:chOff x="816" y="2112"/>
              <a:chExt cx="336" cy="288"/>
            </a:xfrm>
          </p:grpSpPr>
          <p:sp>
            <p:nvSpPr>
              <p:cNvPr id="16412" name="Oval 59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Text Box 60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16403" name="Group 61"/>
            <p:cNvGrpSpPr>
              <a:grpSpLocks/>
            </p:cNvGrpSpPr>
            <p:nvPr/>
          </p:nvGrpSpPr>
          <p:grpSpPr bwMode="auto">
            <a:xfrm>
              <a:off x="4135" y="3272"/>
              <a:ext cx="336" cy="288"/>
              <a:chOff x="816" y="2112"/>
              <a:chExt cx="336" cy="288"/>
            </a:xfrm>
          </p:grpSpPr>
          <p:sp>
            <p:nvSpPr>
              <p:cNvPr id="16410" name="Oval 62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Text Box 63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16404" name="Line 64"/>
            <p:cNvSpPr>
              <a:spLocks noChangeShapeType="1"/>
            </p:cNvSpPr>
            <p:nvPr/>
          </p:nvSpPr>
          <p:spPr bwMode="auto">
            <a:xfrm>
              <a:off x="3555" y="2401"/>
              <a:ext cx="5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65"/>
            <p:cNvSpPr>
              <a:spLocks noChangeShapeType="1"/>
            </p:cNvSpPr>
            <p:nvPr/>
          </p:nvSpPr>
          <p:spPr bwMode="auto">
            <a:xfrm flipV="1">
              <a:off x="3555" y="3442"/>
              <a:ext cx="580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66"/>
            <p:cNvSpPr>
              <a:spLocks noChangeShapeType="1"/>
            </p:cNvSpPr>
            <p:nvPr/>
          </p:nvSpPr>
          <p:spPr bwMode="auto">
            <a:xfrm flipV="1">
              <a:off x="3533" y="3098"/>
              <a:ext cx="602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07" name="Group 67"/>
            <p:cNvGrpSpPr>
              <a:grpSpLocks/>
            </p:cNvGrpSpPr>
            <p:nvPr/>
          </p:nvGrpSpPr>
          <p:grpSpPr bwMode="auto">
            <a:xfrm>
              <a:off x="4135" y="3611"/>
              <a:ext cx="336" cy="288"/>
              <a:chOff x="816" y="2112"/>
              <a:chExt cx="336" cy="288"/>
            </a:xfrm>
          </p:grpSpPr>
          <p:sp>
            <p:nvSpPr>
              <p:cNvPr id="16408" name="Oval 68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Text Box 69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87A75F58-B6D7-4F9E-AB86-CC6E17A4010E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Bijection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1382713"/>
          </a:xfrm>
        </p:spPr>
        <p:txBody>
          <a:bodyPr/>
          <a:lstStyle/>
          <a:p>
            <a:pPr eaLnBrk="1" hangingPunct="1"/>
            <a:r>
              <a:rPr lang="en-GB" smtClean="0"/>
              <a:t>If   </a:t>
            </a:r>
            <a:r>
              <a:rPr lang="en-GB" i="1" smtClean="0"/>
              <a:t>f</a:t>
            </a:r>
            <a:r>
              <a:rPr lang="en-GB" smtClean="0"/>
              <a:t> :  A </a:t>
            </a:r>
            <a:r>
              <a:rPr lang="en-GB" smtClean="0">
                <a:cs typeface="Times New Roman" pitchFamily="18" charset="0"/>
              </a:rPr>
              <a:t>→ B</a:t>
            </a:r>
            <a:r>
              <a:rPr lang="en-US" smtClean="0"/>
              <a:t> is </a:t>
            </a:r>
            <a:r>
              <a:rPr lang="en-US" i="1" smtClean="0">
                <a:solidFill>
                  <a:schemeClr val="tx2"/>
                </a:solidFill>
              </a:rPr>
              <a:t>one to one and onto</a:t>
            </a:r>
            <a:r>
              <a:rPr lang="en-US" smtClean="0"/>
              <a:t>, then f has </a:t>
            </a:r>
            <a:r>
              <a:rPr lang="en-US" i="1" smtClean="0">
                <a:solidFill>
                  <a:schemeClr val="tx2"/>
                </a:solidFill>
              </a:rPr>
              <a:t>one to one correspondence between the domain and the range </a:t>
            </a:r>
            <a:r>
              <a:rPr lang="en-US" smtClean="0"/>
              <a:t> or is </a:t>
            </a:r>
            <a:r>
              <a:rPr lang="en-US" i="1" smtClean="0">
                <a:solidFill>
                  <a:schemeClr val="tx2"/>
                </a:solidFill>
              </a:rPr>
              <a:t>bijective</a:t>
            </a:r>
            <a:endParaRPr lang="en-US" smtClean="0"/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3276600" y="3352800"/>
            <a:ext cx="1943100" cy="2590800"/>
            <a:chOff x="2057" y="1797"/>
            <a:chExt cx="1224" cy="1632"/>
          </a:xfrm>
        </p:grpSpPr>
        <p:sp>
          <p:nvSpPr>
            <p:cNvPr id="17416" name="Line 5"/>
            <p:cNvSpPr>
              <a:spLocks noChangeShapeType="1"/>
            </p:cNvSpPr>
            <p:nvPr/>
          </p:nvSpPr>
          <p:spPr bwMode="auto">
            <a:xfrm>
              <a:off x="2393" y="242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7" name="Group 6"/>
            <p:cNvGrpSpPr>
              <a:grpSpLocks/>
            </p:cNvGrpSpPr>
            <p:nvPr/>
          </p:nvGrpSpPr>
          <p:grpSpPr bwMode="auto">
            <a:xfrm>
              <a:off x="2057" y="1797"/>
              <a:ext cx="336" cy="288"/>
              <a:chOff x="816" y="2112"/>
              <a:chExt cx="336" cy="288"/>
            </a:xfrm>
          </p:grpSpPr>
          <p:sp>
            <p:nvSpPr>
              <p:cNvPr id="17442" name="Oval 7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3" name="Text Box 8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7418" name="Group 9"/>
            <p:cNvGrpSpPr>
              <a:grpSpLocks/>
            </p:cNvGrpSpPr>
            <p:nvPr/>
          </p:nvGrpSpPr>
          <p:grpSpPr bwMode="auto">
            <a:xfrm>
              <a:off x="2057" y="2277"/>
              <a:ext cx="336" cy="288"/>
              <a:chOff x="816" y="2112"/>
              <a:chExt cx="336" cy="288"/>
            </a:xfrm>
          </p:grpSpPr>
          <p:sp>
            <p:nvSpPr>
              <p:cNvPr id="17440" name="Oval 10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Text Box 11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7419" name="Group 12"/>
            <p:cNvGrpSpPr>
              <a:grpSpLocks/>
            </p:cNvGrpSpPr>
            <p:nvPr/>
          </p:nvGrpSpPr>
          <p:grpSpPr bwMode="auto">
            <a:xfrm>
              <a:off x="2057" y="2709"/>
              <a:ext cx="336" cy="288"/>
              <a:chOff x="816" y="2112"/>
              <a:chExt cx="336" cy="288"/>
            </a:xfrm>
          </p:grpSpPr>
          <p:sp>
            <p:nvSpPr>
              <p:cNvPr id="17438" name="Oval 13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Text Box 14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17420" name="Group 15"/>
            <p:cNvGrpSpPr>
              <a:grpSpLocks/>
            </p:cNvGrpSpPr>
            <p:nvPr/>
          </p:nvGrpSpPr>
          <p:grpSpPr bwMode="auto">
            <a:xfrm>
              <a:off x="2057" y="3141"/>
              <a:ext cx="336" cy="288"/>
              <a:chOff x="816" y="2112"/>
              <a:chExt cx="336" cy="288"/>
            </a:xfrm>
          </p:grpSpPr>
          <p:sp>
            <p:nvSpPr>
              <p:cNvPr id="17436" name="Oval 16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Text Box 17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7421" name="Group 18"/>
            <p:cNvGrpSpPr>
              <a:grpSpLocks/>
            </p:cNvGrpSpPr>
            <p:nvPr/>
          </p:nvGrpSpPr>
          <p:grpSpPr bwMode="auto">
            <a:xfrm>
              <a:off x="2945" y="1797"/>
              <a:ext cx="336" cy="288"/>
              <a:chOff x="816" y="2112"/>
              <a:chExt cx="336" cy="288"/>
            </a:xfrm>
          </p:grpSpPr>
          <p:sp>
            <p:nvSpPr>
              <p:cNvPr id="17434" name="Oval 19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Text Box 20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a</a:t>
                </a:r>
              </a:p>
            </p:txBody>
          </p:sp>
        </p:grpSp>
        <p:grpSp>
          <p:nvGrpSpPr>
            <p:cNvPr id="17422" name="Group 21"/>
            <p:cNvGrpSpPr>
              <a:grpSpLocks/>
            </p:cNvGrpSpPr>
            <p:nvPr/>
          </p:nvGrpSpPr>
          <p:grpSpPr bwMode="auto">
            <a:xfrm>
              <a:off x="2945" y="2277"/>
              <a:ext cx="336" cy="288"/>
              <a:chOff x="816" y="2112"/>
              <a:chExt cx="336" cy="288"/>
            </a:xfrm>
          </p:grpSpPr>
          <p:sp>
            <p:nvSpPr>
              <p:cNvPr id="17432" name="Oval 22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Text Box 23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17423" name="Group 24"/>
            <p:cNvGrpSpPr>
              <a:grpSpLocks/>
            </p:cNvGrpSpPr>
            <p:nvPr/>
          </p:nvGrpSpPr>
          <p:grpSpPr bwMode="auto">
            <a:xfrm>
              <a:off x="2945" y="2709"/>
              <a:ext cx="336" cy="288"/>
              <a:chOff x="816" y="2112"/>
              <a:chExt cx="336" cy="288"/>
            </a:xfrm>
          </p:grpSpPr>
          <p:sp>
            <p:nvSpPr>
              <p:cNvPr id="17430" name="Oval 25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Text Box 26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17424" name="Group 27"/>
            <p:cNvGrpSpPr>
              <a:grpSpLocks/>
            </p:cNvGrpSpPr>
            <p:nvPr/>
          </p:nvGrpSpPr>
          <p:grpSpPr bwMode="auto">
            <a:xfrm>
              <a:off x="2945" y="3141"/>
              <a:ext cx="336" cy="288"/>
              <a:chOff x="816" y="2112"/>
              <a:chExt cx="336" cy="288"/>
            </a:xfrm>
          </p:grpSpPr>
          <p:sp>
            <p:nvSpPr>
              <p:cNvPr id="17428" name="Oval 28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Text Box 29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17425" name="Line 30"/>
            <p:cNvSpPr>
              <a:spLocks noChangeShapeType="1"/>
            </p:cNvSpPr>
            <p:nvPr/>
          </p:nvSpPr>
          <p:spPr bwMode="auto">
            <a:xfrm>
              <a:off x="2393" y="194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31"/>
            <p:cNvSpPr>
              <a:spLocks noChangeShapeType="1"/>
            </p:cNvSpPr>
            <p:nvPr/>
          </p:nvSpPr>
          <p:spPr bwMode="auto">
            <a:xfrm flipV="1">
              <a:off x="2393" y="2910"/>
              <a:ext cx="511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32"/>
            <p:cNvSpPr>
              <a:spLocks noChangeShapeType="1"/>
            </p:cNvSpPr>
            <p:nvPr/>
          </p:nvSpPr>
          <p:spPr bwMode="auto">
            <a:xfrm>
              <a:off x="2372" y="2886"/>
              <a:ext cx="532" cy="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FC938CD7-34B7-4F0D-89E9-12B907976D57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Theorem of Functions</a:t>
            </a:r>
            <a:endParaRPr lang="en-US" sz="40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</a:t>
            </a:r>
            <a:r>
              <a:rPr lang="en-GB" i="1" smtClean="0"/>
              <a:t>f</a:t>
            </a:r>
            <a:r>
              <a:rPr lang="en-GB" smtClean="0"/>
              <a:t> is </a:t>
            </a:r>
          </a:p>
          <a:p>
            <a:pPr lvl="1" eaLnBrk="1" hangingPunct="1"/>
            <a:r>
              <a:rPr lang="en-GB" smtClean="0"/>
              <a:t>Everywhere defined</a:t>
            </a:r>
          </a:p>
          <a:p>
            <a:pPr lvl="1" eaLnBrk="1" hangingPunct="1"/>
            <a:r>
              <a:rPr lang="en-GB" smtClean="0"/>
              <a:t>One-to-one, </a:t>
            </a:r>
          </a:p>
          <a:p>
            <a:pPr lvl="1" eaLnBrk="1" hangingPunct="1"/>
            <a:r>
              <a:rPr lang="en-GB" smtClean="0"/>
              <a:t>Onto </a:t>
            </a:r>
          </a:p>
          <a:p>
            <a:pPr eaLnBrk="1" hangingPunct="1">
              <a:buFontTx/>
              <a:buNone/>
            </a:pPr>
            <a:r>
              <a:rPr lang="en-GB" smtClean="0"/>
              <a:t>	then </a:t>
            </a:r>
            <a:r>
              <a:rPr lang="en-GB" i="1" smtClean="0"/>
              <a:t>f</a:t>
            </a:r>
            <a:r>
              <a:rPr lang="en-GB" smtClean="0"/>
              <a:t> is a one-to-one correspondence between A &amp; B</a:t>
            </a:r>
          </a:p>
          <a:p>
            <a:pPr eaLnBrk="1" hangingPunct="1"/>
            <a:r>
              <a:rPr lang="en-GB" smtClean="0"/>
              <a:t>Thus </a:t>
            </a:r>
            <a:r>
              <a:rPr lang="en-GB" i="1" smtClean="0"/>
              <a:t>f</a:t>
            </a:r>
            <a:r>
              <a:rPr lang="en-GB" smtClean="0"/>
              <a:t> is invertible and </a:t>
            </a:r>
            <a:r>
              <a:rPr lang="en-GB" i="1" smtClean="0"/>
              <a:t>f</a:t>
            </a:r>
            <a:r>
              <a:rPr lang="en-GB" i="1" baseline="30000" smtClean="0"/>
              <a:t> </a:t>
            </a:r>
            <a:r>
              <a:rPr lang="en-GB" baseline="30000" smtClean="0"/>
              <a:t>-1</a:t>
            </a:r>
            <a:r>
              <a:rPr lang="en-GB" smtClean="0"/>
              <a:t> is a one-to-one correspondence between B &amp; A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B739E461-15B0-410A-B01D-7B50CB43229C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1651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More Theorems of Functions</a:t>
            </a:r>
            <a:endParaRPr lang="en-US" sz="400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GB" smtClean="0"/>
              <a:t>Let </a:t>
            </a:r>
            <a:r>
              <a:rPr lang="en-GB" i="1" smtClean="0"/>
              <a:t>f</a:t>
            </a:r>
            <a:r>
              <a:rPr lang="en-GB" smtClean="0"/>
              <a:t> be any function:</a:t>
            </a:r>
            <a:endParaRPr lang="en-US" sz="2800" smtClean="0"/>
          </a:p>
          <a:p>
            <a:pPr lvl="2" eaLnBrk="1" hangingPunct="1"/>
            <a:r>
              <a:rPr lang="en-GB" sz="2800" smtClean="0"/>
              <a:t>1</a:t>
            </a:r>
            <a:r>
              <a:rPr lang="en-GB" sz="2800" baseline="-25000" smtClean="0"/>
              <a:t>B</a:t>
            </a:r>
            <a:r>
              <a:rPr lang="en-GB" sz="2800" smtClean="0"/>
              <a:t>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 = f</a:t>
            </a:r>
            <a:endParaRPr lang="en-US" sz="2800" smtClean="0"/>
          </a:p>
          <a:p>
            <a:pPr lvl="2" eaLnBrk="1" hangingPunct="1"/>
            <a:r>
              <a:rPr lang="en-GB" sz="2800" i="1" smtClean="0"/>
              <a:t>f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smtClean="0"/>
              <a:t> 1</a:t>
            </a:r>
            <a:r>
              <a:rPr lang="en-GB" sz="2800" baseline="-25000" smtClean="0"/>
              <a:t>A</a:t>
            </a:r>
            <a:r>
              <a:rPr lang="en-GB" sz="2800" i="1" smtClean="0"/>
              <a:t> = f</a:t>
            </a:r>
          </a:p>
          <a:p>
            <a:pPr lvl="2" eaLnBrk="1" hangingPunct="1"/>
            <a:endParaRPr lang="en-US" sz="2800" smtClean="0"/>
          </a:p>
          <a:p>
            <a:pPr eaLnBrk="1" hangingPunct="1"/>
            <a:r>
              <a:rPr lang="en-GB" smtClean="0"/>
              <a:t>If </a:t>
            </a:r>
            <a:r>
              <a:rPr lang="en-GB" i="1" smtClean="0"/>
              <a:t>f</a:t>
            </a:r>
            <a:r>
              <a:rPr lang="en-GB" smtClean="0"/>
              <a:t> is a one-to-one correspondence between A and B, then</a:t>
            </a:r>
            <a:endParaRPr lang="en-US" sz="2800" smtClean="0"/>
          </a:p>
          <a:p>
            <a:pPr lvl="2" eaLnBrk="1" hangingPunct="1"/>
            <a:r>
              <a:rPr lang="en-GB" sz="2800" i="1" smtClean="0"/>
              <a:t>f</a:t>
            </a:r>
            <a:r>
              <a:rPr lang="en-GB" sz="2800" i="1" baseline="30000" smtClean="0"/>
              <a:t> </a:t>
            </a:r>
            <a:r>
              <a:rPr lang="en-GB" sz="2800" baseline="30000" smtClean="0"/>
              <a:t>-1</a:t>
            </a:r>
            <a:r>
              <a:rPr lang="en-GB" sz="2800" smtClean="0"/>
              <a:t>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</a:t>
            </a:r>
            <a:r>
              <a:rPr lang="en-GB" sz="2800" smtClean="0"/>
              <a:t> = 1</a:t>
            </a:r>
            <a:r>
              <a:rPr lang="en-GB" sz="2800" baseline="-25000" smtClean="0"/>
              <a:t>A</a:t>
            </a:r>
            <a:endParaRPr lang="en-US" sz="2800" baseline="-25000" smtClean="0"/>
          </a:p>
          <a:p>
            <a:pPr lvl="2" eaLnBrk="1" hangingPunct="1"/>
            <a:r>
              <a:rPr lang="en-GB" sz="2800" i="1" smtClean="0"/>
              <a:t>f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</a:t>
            </a:r>
            <a:r>
              <a:rPr lang="en-GB" sz="2800" i="1" baseline="30000" smtClean="0"/>
              <a:t> </a:t>
            </a:r>
            <a:r>
              <a:rPr lang="en-GB" sz="2800" baseline="30000" smtClean="0"/>
              <a:t>-1</a:t>
            </a:r>
            <a:r>
              <a:rPr lang="en-GB" sz="2800" smtClean="0"/>
              <a:t> = 1</a:t>
            </a:r>
            <a:r>
              <a:rPr lang="en-GB" sz="2800" baseline="-25000" smtClean="0"/>
              <a:t>B</a:t>
            </a:r>
            <a:endParaRPr lang="en-US" sz="2800" baseline="-25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25FBA47F-C6BD-4FE7-B040-3FB1B23621B0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82000" cy="762000"/>
          </a:xfrm>
        </p:spPr>
        <p:txBody>
          <a:bodyPr/>
          <a:lstStyle/>
          <a:p>
            <a:pPr eaLnBrk="1" hangingPunct="1"/>
            <a:r>
              <a:rPr lang="en-GB" smtClean="0"/>
              <a:t>More Theorems of Functions (cont)</a:t>
            </a:r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Let </a:t>
            </a:r>
            <a:r>
              <a:rPr lang="en-GB" i="1" smtClean="0"/>
              <a:t>f</a:t>
            </a:r>
            <a:r>
              <a:rPr lang="en-GB" smtClean="0"/>
              <a:t> :  A </a:t>
            </a:r>
            <a:r>
              <a:rPr lang="en-GB" smtClean="0">
                <a:cs typeface="Times New Roman" pitchFamily="18" charset="0"/>
              </a:rPr>
              <a:t>→ B</a:t>
            </a:r>
            <a:r>
              <a:rPr lang="en-GB" smtClean="0"/>
              <a:t> and </a:t>
            </a:r>
            <a:r>
              <a:rPr lang="en-GB" i="1" smtClean="0"/>
              <a:t>g</a:t>
            </a:r>
            <a:r>
              <a:rPr lang="en-GB" smtClean="0"/>
              <a:t> :  B </a:t>
            </a:r>
            <a:r>
              <a:rPr lang="en-GB" smtClean="0">
                <a:cs typeface="Times New Roman" pitchFamily="18" charset="0"/>
              </a:rPr>
              <a:t>→ C </a:t>
            </a:r>
            <a:r>
              <a:rPr lang="en-GB" smtClean="0"/>
              <a:t> </a:t>
            </a:r>
          </a:p>
          <a:p>
            <a:pPr eaLnBrk="1" hangingPunct="1"/>
            <a:r>
              <a:rPr lang="en-GB" smtClean="0"/>
              <a:t>Further let </a:t>
            </a:r>
            <a:r>
              <a:rPr lang="en-GB" i="1" smtClean="0"/>
              <a:t>f </a:t>
            </a:r>
            <a:r>
              <a:rPr lang="en-GB" smtClean="0"/>
              <a:t> and </a:t>
            </a:r>
            <a:r>
              <a:rPr lang="en-GB" i="1" smtClean="0"/>
              <a:t>g </a:t>
            </a:r>
            <a:r>
              <a:rPr lang="en-GB" smtClean="0"/>
              <a:t>be invertible</a:t>
            </a:r>
          </a:p>
          <a:p>
            <a:pPr lvl="2" eaLnBrk="1" hangingPunct="1"/>
            <a:r>
              <a:rPr lang="en-GB" sz="2800" smtClean="0"/>
              <a:t>(</a:t>
            </a:r>
            <a:r>
              <a:rPr lang="en-GB" sz="2800" i="1" smtClean="0"/>
              <a:t>g</a:t>
            </a:r>
            <a:r>
              <a:rPr lang="en-GB" sz="2800" smtClean="0"/>
              <a:t>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</a:t>
            </a:r>
            <a:r>
              <a:rPr lang="en-GB" sz="2800" smtClean="0"/>
              <a:t>) is invertible </a:t>
            </a:r>
          </a:p>
          <a:p>
            <a:pPr lvl="2" eaLnBrk="1" hangingPunct="1"/>
            <a:r>
              <a:rPr lang="en-GB" sz="2800" smtClean="0"/>
              <a:t>(</a:t>
            </a:r>
            <a:r>
              <a:rPr lang="en-GB" sz="2800" i="1" smtClean="0"/>
              <a:t>g</a:t>
            </a:r>
            <a:r>
              <a:rPr lang="en-GB" sz="2800" smtClean="0"/>
              <a:t>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smtClean="0"/>
              <a:t> </a:t>
            </a:r>
            <a:r>
              <a:rPr lang="en-GB" sz="2800" i="1" smtClean="0"/>
              <a:t>f</a:t>
            </a:r>
            <a:r>
              <a:rPr lang="en-GB" sz="2800" smtClean="0"/>
              <a:t>)</a:t>
            </a:r>
            <a:r>
              <a:rPr lang="en-GB" sz="2800" baseline="30000" smtClean="0"/>
              <a:t>-1</a:t>
            </a:r>
            <a:r>
              <a:rPr lang="en-GB" sz="2800" smtClean="0"/>
              <a:t> = (</a:t>
            </a:r>
            <a:r>
              <a:rPr lang="en-GB" sz="2800" i="1" smtClean="0"/>
              <a:t>f</a:t>
            </a:r>
            <a:r>
              <a:rPr lang="en-GB" sz="2800" baseline="30000" smtClean="0"/>
              <a:t> -1</a:t>
            </a:r>
            <a:r>
              <a:rPr lang="en-GB" sz="2800" smtClean="0"/>
              <a:t> </a:t>
            </a:r>
            <a:r>
              <a:rPr lang="en-GB" smtClean="0">
                <a:sym typeface="Symbol" pitchFamily="18" charset="2"/>
              </a:rPr>
              <a:t></a:t>
            </a:r>
            <a:r>
              <a:rPr lang="en-GB" sz="2800" i="1" smtClean="0"/>
              <a:t> g</a:t>
            </a:r>
            <a:r>
              <a:rPr lang="en-GB" sz="2800" i="1" baseline="30000" smtClean="0"/>
              <a:t> </a:t>
            </a:r>
            <a:r>
              <a:rPr lang="en-GB" sz="2800" baseline="30000" smtClean="0"/>
              <a:t>-1</a:t>
            </a:r>
            <a:r>
              <a:rPr lang="en-GB" sz="2800" smtClean="0"/>
              <a:t>)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30147024-AF83-456B-8D2E-FD8C67EDEA65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a function</a:t>
            </a:r>
          </a:p>
          <a:p>
            <a:pPr eaLnBrk="1" hangingPunct="1"/>
            <a:r>
              <a:rPr lang="en-US" smtClean="0"/>
              <a:t>Representation of a function</a:t>
            </a:r>
          </a:p>
          <a:p>
            <a:pPr eaLnBrk="1" hangingPunct="1"/>
            <a:r>
              <a:rPr lang="en-US" smtClean="0"/>
              <a:t>Composition</a:t>
            </a:r>
          </a:p>
          <a:p>
            <a:pPr eaLnBrk="1" hangingPunct="1"/>
            <a:r>
              <a:rPr lang="en-US" smtClean="0"/>
              <a:t>Special types of functions</a:t>
            </a:r>
          </a:p>
          <a:p>
            <a:pPr eaLnBrk="1" hangingPunct="1"/>
            <a:r>
              <a:rPr lang="en-US" smtClean="0"/>
              <a:t>Theorems on functions</a:t>
            </a:r>
          </a:p>
          <a:p>
            <a:pPr eaLnBrk="1" hangingPunct="1"/>
            <a:r>
              <a:rPr lang="en-US" smtClean="0"/>
              <a:t>Reading for next lecture</a:t>
            </a:r>
          </a:p>
          <a:p>
            <a:pPr lvl="1" eaLnBrk="1" hangingPunct="1"/>
            <a:r>
              <a:rPr lang="en-US" smtClean="0"/>
              <a:t>Kolman - Section 5.2, 5.3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49458581-9EE8-4888-AE5C-F91F3BCA09A1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</a:t>
            </a:r>
            <a:r>
              <a:rPr lang="en-US" dirty="0" smtClean="0"/>
              <a:t>- </a:t>
            </a:r>
            <a:r>
              <a:rPr lang="en-US" smtClean="0"/>
              <a:t>Section </a:t>
            </a:r>
            <a:r>
              <a:rPr lang="en-US" smtClean="0"/>
              <a:t>2.3</a:t>
            </a:r>
            <a:endParaRPr lang="en-US" dirty="0" smtClean="0"/>
          </a:p>
          <a:p>
            <a:pPr eaLnBrk="1" hangingPunct="1"/>
            <a:r>
              <a:rPr lang="en-US" dirty="0" smtClean="0"/>
              <a:t>Definition of a function</a:t>
            </a:r>
          </a:p>
          <a:p>
            <a:pPr eaLnBrk="1" hangingPunct="1"/>
            <a:r>
              <a:rPr lang="en-US" dirty="0" smtClean="0"/>
              <a:t>Representation of a function</a:t>
            </a:r>
          </a:p>
          <a:p>
            <a:pPr eaLnBrk="1" hangingPunct="1"/>
            <a:r>
              <a:rPr lang="en-US" dirty="0" smtClean="0"/>
              <a:t>Composition</a:t>
            </a:r>
          </a:p>
          <a:p>
            <a:pPr eaLnBrk="1" hangingPunct="1"/>
            <a:r>
              <a:rPr lang="en-US" dirty="0" smtClean="0"/>
              <a:t>Special types of functions</a:t>
            </a:r>
          </a:p>
          <a:p>
            <a:pPr eaLnBrk="1" hangingPunct="1"/>
            <a:r>
              <a:rPr lang="en-US" dirty="0" smtClean="0"/>
              <a:t>Theorems on functions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FEE13D57-E9B9-474A-B97F-62D22081262D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Review: Dom and Ran of a Relation</a:t>
            </a:r>
            <a:endParaRPr lang="en-US" sz="400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Given R - a relation from the set A to the set B, then</a:t>
            </a:r>
          </a:p>
          <a:p>
            <a:pPr lvl="1" eaLnBrk="1" hangingPunct="1"/>
            <a:r>
              <a:rPr lang="en-GB" smtClean="0"/>
              <a:t>Domain of R - Dom(R)</a:t>
            </a:r>
          </a:p>
          <a:p>
            <a:pPr lvl="2" eaLnBrk="1" hangingPunct="1"/>
            <a:r>
              <a:rPr lang="en-GB" smtClean="0"/>
              <a:t>Subset of A containing elements that are related to some element in B</a:t>
            </a:r>
            <a:endParaRPr lang="en-US" sz="2000" smtClean="0"/>
          </a:p>
          <a:p>
            <a:pPr lvl="1" eaLnBrk="1" hangingPunct="1"/>
            <a:r>
              <a:rPr lang="en-GB" smtClean="0"/>
              <a:t>Range of R - Ran(R)</a:t>
            </a:r>
          </a:p>
          <a:p>
            <a:pPr lvl="2" eaLnBrk="1" hangingPunct="1"/>
            <a:r>
              <a:rPr lang="en-GB" smtClean="0"/>
              <a:t>Subset of B containing all second elements of the pairs defining R </a:t>
            </a:r>
          </a:p>
          <a:p>
            <a:pPr eaLnBrk="1" hangingPunct="1"/>
            <a:r>
              <a:rPr lang="en-US" sz="2800" smtClean="0"/>
              <a:t>The same definitions apply to 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321F6049-6891-43FB-A501-C8801767A10F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Functions</a:t>
            </a:r>
            <a:endParaRPr lang="en-US" sz="400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 function </a:t>
            </a:r>
            <a:r>
              <a:rPr lang="en-GB" i="1" dirty="0" smtClean="0"/>
              <a:t>f</a:t>
            </a:r>
            <a:r>
              <a:rPr lang="en-GB" dirty="0" smtClean="0"/>
              <a:t> is a relation from A to B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dirty="0" smtClean="0"/>
              <a:t>f</a:t>
            </a:r>
            <a:r>
              <a:rPr lang="en-GB" dirty="0" smtClean="0"/>
              <a:t> :  A </a:t>
            </a:r>
            <a:r>
              <a:rPr lang="en-GB" dirty="0" smtClean="0">
                <a:cs typeface="Times New Roman" pitchFamily="18" charset="0"/>
              </a:rPr>
              <a:t>→ B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Each element of A in the domain of </a:t>
            </a:r>
            <a:r>
              <a:rPr lang="en-GB" i="1" dirty="0" smtClean="0"/>
              <a:t>f</a:t>
            </a:r>
            <a:r>
              <a:rPr lang="en-GB" dirty="0" smtClean="0"/>
              <a:t> maps to </a:t>
            </a:r>
            <a:r>
              <a:rPr lang="en-GB" i="1" dirty="0" smtClean="0">
                <a:solidFill>
                  <a:schemeClr val="tx2"/>
                </a:solidFill>
              </a:rPr>
              <a:t>at most</a:t>
            </a:r>
            <a:r>
              <a:rPr lang="en-GB" dirty="0" smtClean="0"/>
              <a:t> one element in B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Alternatively   </a:t>
            </a:r>
            <a:r>
              <a:rPr lang="en-GB" i="1" dirty="0" smtClean="0"/>
              <a:t>f </a:t>
            </a:r>
            <a:r>
              <a:rPr lang="en-GB" dirty="0" smtClean="0"/>
              <a:t>(a) = b 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If an element a is not in the domain of </a:t>
            </a:r>
            <a:r>
              <a:rPr lang="en-GB" i="1" dirty="0" smtClean="0"/>
              <a:t>f</a:t>
            </a:r>
            <a:r>
              <a:rPr lang="en-GB" dirty="0" smtClean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i="1" dirty="0" smtClean="0"/>
              <a:t>f </a:t>
            </a:r>
            <a:r>
              <a:rPr lang="en-GB" dirty="0" smtClean="0"/>
              <a:t>(a) is undefined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Written as </a:t>
            </a:r>
            <a:r>
              <a:rPr lang="en-GB" i="1" dirty="0" smtClean="0"/>
              <a:t>f </a:t>
            </a:r>
            <a:r>
              <a:rPr lang="en-GB" dirty="0" smtClean="0"/>
              <a:t>(a) = </a:t>
            </a:r>
            <a:r>
              <a:rPr lang="en-GB" dirty="0" smtClean="0">
                <a:sym typeface="Symbol" pitchFamily="18" charset="2"/>
              </a:rPr>
              <a:t>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36E632FE-6170-4462-A2CA-755D7ED297D1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Functions (cont)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GB" smtClean="0"/>
              <a:t>Functions are also called mappings or transformations </a:t>
            </a:r>
          </a:p>
          <a:p>
            <a:pPr lvl="1" eaLnBrk="1" hangingPunct="1"/>
            <a:r>
              <a:rPr lang="en-GB" smtClean="0"/>
              <a:t>View as rules that assign an element of A to one element of B</a:t>
            </a:r>
            <a:endParaRPr lang="en-US" sz="2400" smtClean="0"/>
          </a:p>
        </p:txBody>
      </p:sp>
      <p:sp>
        <p:nvSpPr>
          <p:cNvPr id="7175" name="Oval 4"/>
          <p:cNvSpPr>
            <a:spLocks noChangeArrowheads="1"/>
          </p:cNvSpPr>
          <p:nvPr/>
        </p:nvSpPr>
        <p:spPr bwMode="auto">
          <a:xfrm>
            <a:off x="3590925" y="3736975"/>
            <a:ext cx="396875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Oval 5"/>
          <p:cNvSpPr>
            <a:spLocks noChangeArrowheads="1"/>
          </p:cNvSpPr>
          <p:nvPr/>
        </p:nvSpPr>
        <p:spPr bwMode="auto">
          <a:xfrm>
            <a:off x="3590925" y="4391025"/>
            <a:ext cx="396875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Oval 6"/>
          <p:cNvSpPr>
            <a:spLocks noChangeArrowheads="1"/>
          </p:cNvSpPr>
          <p:nvPr/>
        </p:nvSpPr>
        <p:spPr bwMode="auto">
          <a:xfrm>
            <a:off x="3590925" y="5040313"/>
            <a:ext cx="396875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Oval 7"/>
          <p:cNvSpPr>
            <a:spLocks noChangeArrowheads="1"/>
          </p:cNvSpPr>
          <p:nvPr/>
        </p:nvSpPr>
        <p:spPr bwMode="auto">
          <a:xfrm>
            <a:off x="3590925" y="5691188"/>
            <a:ext cx="396875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Oval 8"/>
          <p:cNvSpPr>
            <a:spLocks noChangeArrowheads="1"/>
          </p:cNvSpPr>
          <p:nvPr/>
        </p:nvSpPr>
        <p:spPr bwMode="auto">
          <a:xfrm>
            <a:off x="5081588" y="3736975"/>
            <a:ext cx="398462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Oval 9"/>
          <p:cNvSpPr>
            <a:spLocks noChangeArrowheads="1"/>
          </p:cNvSpPr>
          <p:nvPr/>
        </p:nvSpPr>
        <p:spPr bwMode="auto">
          <a:xfrm>
            <a:off x="5081588" y="4391025"/>
            <a:ext cx="398462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Oval 10"/>
          <p:cNvSpPr>
            <a:spLocks noChangeArrowheads="1"/>
          </p:cNvSpPr>
          <p:nvPr/>
        </p:nvSpPr>
        <p:spPr bwMode="auto">
          <a:xfrm>
            <a:off x="5081588" y="5040313"/>
            <a:ext cx="398462" cy="428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AutoShape 11"/>
          <p:cNvSpPr>
            <a:spLocks/>
          </p:cNvSpPr>
          <p:nvPr/>
        </p:nvSpPr>
        <p:spPr bwMode="auto">
          <a:xfrm>
            <a:off x="3192463" y="3736975"/>
            <a:ext cx="298450" cy="2355850"/>
          </a:xfrm>
          <a:prstGeom prst="leftBrace">
            <a:avLst>
              <a:gd name="adj1" fmla="val 65780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1460500" y="4581525"/>
            <a:ext cx="14779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/>
              <a:t>Elements </a:t>
            </a:r>
            <a:br>
              <a:rPr lang="en-US"/>
            </a:br>
            <a:r>
              <a:rPr lang="en-US"/>
              <a:t>of A</a:t>
            </a:r>
            <a:endParaRPr lang="en-US">
              <a:latin typeface="Arial" charset="0"/>
            </a:endParaRPr>
          </a:p>
        </p:txBody>
      </p:sp>
      <p:sp>
        <p:nvSpPr>
          <p:cNvPr id="7184" name="AutoShape 13"/>
          <p:cNvSpPr>
            <a:spLocks/>
          </p:cNvSpPr>
          <p:nvPr/>
        </p:nvSpPr>
        <p:spPr bwMode="auto">
          <a:xfrm flipH="1">
            <a:off x="5480050" y="3736975"/>
            <a:ext cx="298450" cy="1712913"/>
          </a:xfrm>
          <a:prstGeom prst="leftBrace">
            <a:avLst>
              <a:gd name="adj1" fmla="val 47828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Text Box 14"/>
          <p:cNvSpPr txBox="1">
            <a:spLocks noChangeArrowheads="1"/>
          </p:cNvSpPr>
          <p:nvPr/>
        </p:nvSpPr>
        <p:spPr bwMode="auto">
          <a:xfrm>
            <a:off x="5992813" y="4273550"/>
            <a:ext cx="157321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Elements </a:t>
            </a:r>
            <a:br>
              <a:rPr lang="en-US"/>
            </a:br>
            <a:r>
              <a:rPr lang="en-US"/>
              <a:t>of B</a:t>
            </a:r>
            <a:endParaRPr lang="en-US">
              <a:latin typeface="Arial" charset="0"/>
            </a:endParaRPr>
          </a:p>
        </p:txBody>
      </p:sp>
      <p:sp>
        <p:nvSpPr>
          <p:cNvPr id="7186" name="Line 15"/>
          <p:cNvSpPr>
            <a:spLocks noChangeShapeType="1"/>
          </p:cNvSpPr>
          <p:nvPr/>
        </p:nvSpPr>
        <p:spPr bwMode="auto">
          <a:xfrm>
            <a:off x="3987800" y="3956050"/>
            <a:ext cx="109378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6"/>
          <p:cNvSpPr>
            <a:spLocks noChangeShapeType="1"/>
          </p:cNvSpPr>
          <p:nvPr/>
        </p:nvSpPr>
        <p:spPr bwMode="auto">
          <a:xfrm flipV="1">
            <a:off x="3987800" y="4062413"/>
            <a:ext cx="1093788" cy="534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17"/>
          <p:cNvSpPr>
            <a:spLocks noChangeShapeType="1"/>
          </p:cNvSpPr>
          <p:nvPr/>
        </p:nvSpPr>
        <p:spPr bwMode="auto">
          <a:xfrm>
            <a:off x="3987800" y="5256213"/>
            <a:ext cx="109378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18"/>
          <p:cNvSpPr>
            <a:spLocks noChangeShapeType="1"/>
          </p:cNvSpPr>
          <p:nvPr/>
        </p:nvSpPr>
        <p:spPr bwMode="auto">
          <a:xfrm flipV="1">
            <a:off x="3987800" y="4714875"/>
            <a:ext cx="1093788" cy="11779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C438DF09-4F55-4BEF-BF5B-275D8712E81E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Functions (cont)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Because </a:t>
            </a:r>
            <a:r>
              <a:rPr lang="en-GB" i="1" smtClean="0"/>
              <a:t>f</a:t>
            </a:r>
            <a:r>
              <a:rPr lang="en-GB" smtClean="0"/>
              <a:t> is a relation, it too is a subset of the Cartesian Product A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B </a:t>
            </a:r>
          </a:p>
          <a:p>
            <a:pPr eaLnBrk="1" hangingPunct="1"/>
            <a:r>
              <a:rPr lang="en-GB" smtClean="0"/>
              <a:t>Even though there might be multiple sequence pairs that have the same element b, </a:t>
            </a:r>
            <a:r>
              <a:rPr lang="en-GB" smtClean="0">
                <a:solidFill>
                  <a:schemeClr val="tx2"/>
                </a:solidFill>
              </a:rPr>
              <a:t>no two sequence pairs may have the same first element a</a:t>
            </a:r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E0141B45-AA17-4666-A159-D248DD0932D3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GB" sz="4000" smtClean="0"/>
              <a:t>Functions Represented by Formulae</a:t>
            </a:r>
            <a:endParaRPr lang="en-US" sz="360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600200"/>
            <a:ext cx="86423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It </a:t>
            </a:r>
            <a:r>
              <a:rPr lang="en-GB" smtClean="0">
                <a:solidFill>
                  <a:schemeClr val="tx2"/>
                </a:solidFill>
              </a:rPr>
              <a:t>may</a:t>
            </a:r>
            <a:r>
              <a:rPr lang="en-GB" smtClean="0"/>
              <a:t> be possible to represent a function with a formula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Example: </a:t>
            </a:r>
            <a:r>
              <a:rPr lang="en-GB" i="1" smtClean="0"/>
              <a:t>f </a:t>
            </a:r>
            <a:r>
              <a:rPr lang="en-GB" smtClean="0"/>
              <a:t>(x) = x</a:t>
            </a:r>
            <a:r>
              <a:rPr lang="en-GB" baseline="30000" smtClean="0"/>
              <a:t>2    </a:t>
            </a:r>
            <a:r>
              <a:rPr lang="en-GB" smtClean="0"/>
              <a:t>(mapping from Z to N)</a:t>
            </a:r>
            <a:endParaRPr lang="en-US" sz="2400" baseline="300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 function is not necessarily represented with a formula</a:t>
            </a:r>
            <a:endParaRPr lang="en-GB" sz="2800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Because a function is a relation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It is therefore </a:t>
            </a:r>
            <a:r>
              <a:rPr lang="en-GB" smtClean="0">
                <a:solidFill>
                  <a:schemeClr val="tx2"/>
                </a:solidFill>
              </a:rPr>
              <a:t>just a subset of the Cartesian product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It may be that a function is represented </a:t>
            </a:r>
            <a:r>
              <a:rPr lang="en-GB" smtClean="0">
                <a:solidFill>
                  <a:srgbClr val="FFC000"/>
                </a:solidFill>
              </a:rPr>
              <a:t>only</a:t>
            </a:r>
            <a:r>
              <a:rPr lang="en-GB" smtClean="0"/>
              <a:t> as a set of ordered pairs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B2EA3DEE-ABDD-4B47-A04D-FD81FEFA45AA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762000"/>
          </a:xfrm>
        </p:spPr>
        <p:txBody>
          <a:bodyPr/>
          <a:lstStyle/>
          <a:p>
            <a:pPr eaLnBrk="1" hangingPunct="1"/>
            <a:r>
              <a:rPr lang="en-GB" sz="4000" smtClean="0"/>
              <a:t>Functions Without Formulae</a:t>
            </a:r>
            <a:endParaRPr lang="en-GB" sz="36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78275"/>
          </a:xfrm>
        </p:spPr>
        <p:txBody>
          <a:bodyPr/>
          <a:lstStyle/>
          <a:p>
            <a:pPr eaLnBrk="1" hangingPunct="1"/>
            <a:r>
              <a:rPr lang="en-GB" smtClean="0"/>
              <a:t>Example: A mapping from one finite set to another</a:t>
            </a:r>
          </a:p>
          <a:p>
            <a:pPr lvl="1" eaLnBrk="1" hangingPunct="1"/>
            <a:r>
              <a:rPr lang="en-GB" smtClean="0"/>
              <a:t>A = { b, c, d, e} and B = {4, 6}</a:t>
            </a:r>
          </a:p>
          <a:p>
            <a:pPr lvl="1" eaLnBrk="1" hangingPunct="1"/>
            <a:r>
              <a:rPr lang="en-GB" i="1" smtClean="0"/>
              <a:t>f </a:t>
            </a:r>
            <a:r>
              <a:rPr lang="en-GB" smtClean="0"/>
              <a:t>(a) = {(b, 4), (c, 6), (d, 6), (e, 4)}</a:t>
            </a:r>
          </a:p>
          <a:p>
            <a:pPr eaLnBrk="1" hangingPunct="1"/>
            <a:r>
              <a:rPr lang="en-GB" smtClean="0"/>
              <a:t>Example: Membership function</a:t>
            </a:r>
            <a:endParaRPr lang="en-GB" sz="2800" smtClean="0"/>
          </a:p>
          <a:p>
            <a:pPr lvl="1" eaLnBrk="1" hangingPunct="1"/>
            <a:r>
              <a:rPr lang="en-GB" i="1" smtClean="0"/>
              <a:t>f </a:t>
            </a:r>
            <a:r>
              <a:rPr lang="en-GB" smtClean="0"/>
              <a:t>(a)  return 0 if a is even, 1 otherwise</a:t>
            </a:r>
            <a:endParaRPr lang="en-US" sz="2400" smtClean="0"/>
          </a:p>
          <a:p>
            <a:pPr lvl="1" eaLnBrk="1" hangingPunct="1"/>
            <a:r>
              <a:rPr lang="en-GB" smtClean="0"/>
              <a:t>A = Z        B = {0,1}</a:t>
            </a:r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15 - </a:t>
            </a:r>
            <a:fld id="{1E75C6AC-98DE-4B04-BA69-C8BF28210DE7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Identity Function</a:t>
            </a:r>
            <a:endParaRPr lang="en-US" sz="40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GB" smtClean="0"/>
              <a:t>The identity function is a function on A</a:t>
            </a:r>
            <a:endParaRPr lang="en-US" sz="2800" smtClean="0"/>
          </a:p>
          <a:p>
            <a:pPr lvl="1" eaLnBrk="1" hangingPunct="1"/>
            <a:r>
              <a:rPr lang="en-GB" smtClean="0"/>
              <a:t>Denoted 1</a:t>
            </a:r>
            <a:r>
              <a:rPr lang="en-GB" baseline="-25000" smtClean="0"/>
              <a:t>A</a:t>
            </a:r>
            <a:endParaRPr lang="en-US" sz="2400" baseline="-25000" smtClean="0"/>
          </a:p>
          <a:p>
            <a:pPr lvl="1" eaLnBrk="1" hangingPunct="1"/>
            <a:r>
              <a:rPr lang="en-GB" smtClean="0"/>
              <a:t>Defined by 1</a:t>
            </a:r>
            <a:r>
              <a:rPr lang="en-GB" baseline="-25000" smtClean="0"/>
              <a:t>A</a:t>
            </a:r>
            <a:r>
              <a:rPr lang="en-GB" smtClean="0"/>
              <a:t>(a) = a</a:t>
            </a: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2603</TotalTime>
  <Words>1048</Words>
  <Application>Microsoft Office PowerPoint</Application>
  <PresentationFormat>On-screen Show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Fireball</vt:lpstr>
      <vt:lpstr>Lecture 15 Functions</vt:lpstr>
      <vt:lpstr>Lecture Introduction</vt:lpstr>
      <vt:lpstr>Review: Dom and Ran of a Relation</vt:lpstr>
      <vt:lpstr>Functions</vt:lpstr>
      <vt:lpstr>Functions (cont)</vt:lpstr>
      <vt:lpstr>Functions (cont)</vt:lpstr>
      <vt:lpstr>Functions Represented by Formulae</vt:lpstr>
      <vt:lpstr>Functions Without Formulae</vt:lpstr>
      <vt:lpstr>Identity Function</vt:lpstr>
      <vt:lpstr>Composition</vt:lpstr>
      <vt:lpstr>Composition</vt:lpstr>
      <vt:lpstr>Special Types of Functions</vt:lpstr>
      <vt:lpstr>Onto Functions</vt:lpstr>
      <vt:lpstr>One-to-One Functions</vt:lpstr>
      <vt:lpstr>Bijection</vt:lpstr>
      <vt:lpstr>Theorem of Functions</vt:lpstr>
      <vt:lpstr>More Theorems of Functions</vt:lpstr>
      <vt:lpstr>More Theorems of Functions (cont)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78</cp:revision>
  <cp:lastPrinted>1601-01-01T00:00:00Z</cp:lastPrinted>
  <dcterms:created xsi:type="dcterms:W3CDTF">2003-01-26T23:29:36Z</dcterms:created>
  <dcterms:modified xsi:type="dcterms:W3CDTF">2014-09-26T00:05:23Z</dcterms:modified>
</cp:coreProperties>
</file>